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handoutMasterIdLst>
    <p:handoutMasterId r:id="rId31"/>
  </p:handoutMasterIdLst>
  <p:sldIdLst>
    <p:sldId id="257" r:id="rId2"/>
    <p:sldId id="276" r:id="rId3"/>
    <p:sldId id="308" r:id="rId4"/>
    <p:sldId id="298" r:id="rId5"/>
    <p:sldId id="314" r:id="rId6"/>
    <p:sldId id="312" r:id="rId7"/>
    <p:sldId id="291" r:id="rId8"/>
    <p:sldId id="299" r:id="rId9"/>
    <p:sldId id="319" r:id="rId10"/>
    <p:sldId id="318" r:id="rId11"/>
    <p:sldId id="269" r:id="rId12"/>
    <p:sldId id="267" r:id="rId13"/>
    <p:sldId id="310" r:id="rId14"/>
    <p:sldId id="293" r:id="rId15"/>
    <p:sldId id="262" r:id="rId16"/>
    <p:sldId id="270" r:id="rId17"/>
    <p:sldId id="306" r:id="rId18"/>
    <p:sldId id="277" r:id="rId19"/>
    <p:sldId id="304" r:id="rId20"/>
    <p:sldId id="279" r:id="rId21"/>
    <p:sldId id="307" r:id="rId22"/>
    <p:sldId id="280" r:id="rId23"/>
    <p:sldId id="281" r:id="rId24"/>
    <p:sldId id="303" r:id="rId25"/>
    <p:sldId id="305" r:id="rId26"/>
    <p:sldId id="316" r:id="rId27"/>
    <p:sldId id="317" r:id="rId28"/>
    <p:sldId id="315" r:id="rId29"/>
  </p:sldIdLst>
  <p:sldSz cx="6858000" cy="9906000" type="A4"/>
  <p:notesSz cx="9866313" cy="67357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5" userDrawn="1">
          <p15:clr>
            <a:srgbClr val="A4A3A4"/>
          </p15:clr>
        </p15:guide>
        <p15:guide id="2" pos="595" userDrawn="1">
          <p15:clr>
            <a:srgbClr val="A4A3A4"/>
          </p15:clr>
        </p15:guide>
        <p15:guide id="3" orient="horz" pos="852" userDrawn="1">
          <p15:clr>
            <a:srgbClr val="A4A3A4"/>
          </p15:clr>
        </p15:guide>
        <p15:guide id="4" pos="2001" userDrawn="1">
          <p15:clr>
            <a:srgbClr val="A4A3A4"/>
          </p15:clr>
        </p15:guide>
        <p15:guide id="5" pos="3974" userDrawn="1">
          <p15:clr>
            <a:srgbClr val="A4A3A4"/>
          </p15:clr>
        </p15:guide>
        <p15:guide id="6" pos="2137" userDrawn="1">
          <p15:clr>
            <a:srgbClr val="A4A3A4"/>
          </p15:clr>
        </p15:guide>
        <p15:guide id="7" pos="1706" userDrawn="1">
          <p15:clr>
            <a:srgbClr val="A4A3A4"/>
          </p15:clr>
        </p15:guide>
        <p15:guide id="8" pos="3770" userDrawn="1">
          <p15:clr>
            <a:srgbClr val="A4A3A4"/>
          </p15:clr>
        </p15:guide>
        <p15:guide id="9" orient="horz" pos="2553" userDrawn="1">
          <p15:clr>
            <a:srgbClr val="A4A3A4"/>
          </p15:clr>
        </p15:guide>
        <p15:guide id="10" orient="horz" pos="5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5E5"/>
    <a:srgbClr val="9966FF"/>
    <a:srgbClr val="CC99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640" autoAdjust="0"/>
    <p:restoredTop sz="95187"/>
  </p:normalViewPr>
  <p:slideViewPr>
    <p:cSldViewPr snapToGrid="0" snapToObjects="1" showGuides="1">
      <p:cViewPr varScale="1">
        <p:scale>
          <a:sx n="79" d="100"/>
          <a:sy n="79" d="100"/>
        </p:scale>
        <p:origin x="1542" y="114"/>
      </p:cViewPr>
      <p:guideLst>
        <p:guide orient="horz" pos="625"/>
        <p:guide pos="595"/>
        <p:guide orient="horz" pos="852"/>
        <p:guide pos="2001"/>
        <p:guide pos="3974"/>
        <p:guide pos="2137"/>
        <p:guide pos="1706"/>
        <p:guide pos="3770"/>
        <p:guide orient="horz" pos="2553"/>
        <p:guide orient="horz" pos="5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kino shibata" userId="7012174524fa9bed" providerId="LiveId" clId="{03E853E8-B4FD-4E0D-BA3E-697BCF146F28}"/>
    <pc:docChg chg="modSld">
      <pc:chgData name="Yukino shibata" userId="7012174524fa9bed" providerId="LiveId" clId="{03E853E8-B4FD-4E0D-BA3E-697BCF146F28}" dt="2021-11-10T15:18:52.627" v="14" actId="20577"/>
      <pc:docMkLst>
        <pc:docMk/>
      </pc:docMkLst>
      <pc:sldChg chg="modSp mod">
        <pc:chgData name="Yukino shibata" userId="7012174524fa9bed" providerId="LiveId" clId="{03E853E8-B4FD-4E0D-BA3E-697BCF146F28}" dt="2021-11-10T15:17:01.031" v="5" actId="207"/>
        <pc:sldMkLst>
          <pc:docMk/>
          <pc:sldMk cId="316787597" sldId="267"/>
        </pc:sldMkLst>
        <pc:spChg chg="mod">
          <ac:chgData name="Yukino shibata" userId="7012174524fa9bed" providerId="LiveId" clId="{03E853E8-B4FD-4E0D-BA3E-697BCF146F28}" dt="2021-11-10T15:17:01.031" v="5" actId="207"/>
          <ac:spMkLst>
            <pc:docMk/>
            <pc:sldMk cId="316787597" sldId="267"/>
            <ac:spMk id="2" creationId="{46E6FA20-3A80-7746-B185-D2A8B5C1AEED}"/>
          </ac:spMkLst>
        </pc:spChg>
      </pc:sldChg>
      <pc:sldChg chg="modSp mod">
        <pc:chgData name="Yukino shibata" userId="7012174524fa9bed" providerId="LiveId" clId="{03E853E8-B4FD-4E0D-BA3E-697BCF146F28}" dt="2021-11-10T15:16:58.188" v="4" actId="207"/>
        <pc:sldMkLst>
          <pc:docMk/>
          <pc:sldMk cId="3385719392" sldId="269"/>
        </pc:sldMkLst>
        <pc:spChg chg="mod">
          <ac:chgData name="Yukino shibata" userId="7012174524fa9bed" providerId="LiveId" clId="{03E853E8-B4FD-4E0D-BA3E-697BCF146F28}" dt="2021-11-10T15:16:58.188" v="4" actId="207"/>
          <ac:spMkLst>
            <pc:docMk/>
            <pc:sldMk cId="3385719392" sldId="269"/>
            <ac:spMk id="2" creationId="{46E6FA20-3A80-7746-B185-D2A8B5C1AEED}"/>
          </ac:spMkLst>
        </pc:spChg>
      </pc:sldChg>
      <pc:sldChg chg="modSp mod">
        <pc:chgData name="Yukino shibata" userId="7012174524fa9bed" providerId="LiveId" clId="{03E853E8-B4FD-4E0D-BA3E-697BCF146F28}" dt="2021-11-10T15:18:52.627" v="14" actId="20577"/>
        <pc:sldMkLst>
          <pc:docMk/>
          <pc:sldMk cId="3531296567" sldId="280"/>
        </pc:sldMkLst>
        <pc:spChg chg="mod">
          <ac:chgData name="Yukino shibata" userId="7012174524fa9bed" providerId="LiveId" clId="{03E853E8-B4FD-4E0D-BA3E-697BCF146F28}" dt="2021-11-10T15:18:52.627" v="14" actId="20577"/>
          <ac:spMkLst>
            <pc:docMk/>
            <pc:sldMk cId="3531296567" sldId="280"/>
            <ac:spMk id="15" creationId="{AB0E9406-53BF-431E-A6D4-336F40F6032E}"/>
          </ac:spMkLst>
        </pc:spChg>
      </pc:sldChg>
      <pc:sldChg chg="modSp mod">
        <pc:chgData name="Yukino shibata" userId="7012174524fa9bed" providerId="LiveId" clId="{03E853E8-B4FD-4E0D-BA3E-697BCF146F28}" dt="2021-11-10T15:17:11.585" v="6" actId="207"/>
        <pc:sldMkLst>
          <pc:docMk/>
          <pc:sldMk cId="274137227" sldId="281"/>
        </pc:sldMkLst>
        <pc:spChg chg="mod">
          <ac:chgData name="Yukino shibata" userId="7012174524fa9bed" providerId="LiveId" clId="{03E853E8-B4FD-4E0D-BA3E-697BCF146F28}" dt="2021-11-10T15:17:11.585" v="6" actId="207"/>
          <ac:spMkLst>
            <pc:docMk/>
            <pc:sldMk cId="274137227" sldId="281"/>
            <ac:spMk id="16" creationId="{494B971B-0EE6-422A-82AD-FD5CD8C7581D}"/>
          </ac:spMkLst>
        </pc:spChg>
      </pc:sldChg>
      <pc:sldChg chg="modSp mod">
        <pc:chgData name="Yukino shibata" userId="7012174524fa9bed" providerId="LiveId" clId="{03E853E8-B4FD-4E0D-BA3E-697BCF146F28}" dt="2021-11-10T15:16:45.117" v="0" actId="207"/>
        <pc:sldMkLst>
          <pc:docMk/>
          <pc:sldMk cId="994536796" sldId="291"/>
        </pc:sldMkLst>
        <pc:spChg chg="mod">
          <ac:chgData name="Yukino shibata" userId="7012174524fa9bed" providerId="LiveId" clId="{03E853E8-B4FD-4E0D-BA3E-697BCF146F28}" dt="2021-11-10T15:16:45.117" v="0" actId="207"/>
          <ac:spMkLst>
            <pc:docMk/>
            <pc:sldMk cId="994536796" sldId="291"/>
            <ac:spMk id="2" creationId="{46E6FA20-3A80-7746-B185-D2A8B5C1AEED}"/>
          </ac:spMkLst>
        </pc:spChg>
      </pc:sldChg>
      <pc:sldChg chg="modSp mod">
        <pc:chgData name="Yukino shibata" userId="7012174524fa9bed" providerId="LiveId" clId="{03E853E8-B4FD-4E0D-BA3E-697BCF146F28}" dt="2021-11-10T15:16:49.472" v="1" actId="207"/>
        <pc:sldMkLst>
          <pc:docMk/>
          <pc:sldMk cId="3144656655" sldId="299"/>
        </pc:sldMkLst>
        <pc:spChg chg="mod">
          <ac:chgData name="Yukino shibata" userId="7012174524fa9bed" providerId="LiveId" clId="{03E853E8-B4FD-4E0D-BA3E-697BCF146F28}" dt="2021-11-10T15:16:49.472" v="1" actId="207"/>
          <ac:spMkLst>
            <pc:docMk/>
            <pc:sldMk cId="3144656655" sldId="299"/>
            <ac:spMk id="2" creationId="{46E6FA20-3A80-7746-B185-D2A8B5C1AEED}"/>
          </ac:spMkLst>
        </pc:spChg>
      </pc:sldChg>
      <pc:sldChg chg="modSp mod">
        <pc:chgData name="Yukino shibata" userId="7012174524fa9bed" providerId="LiveId" clId="{03E853E8-B4FD-4E0D-BA3E-697BCF146F28}" dt="2021-11-10T15:16:52.585" v="2" actId="207"/>
        <pc:sldMkLst>
          <pc:docMk/>
          <pc:sldMk cId="1825195007" sldId="300"/>
        </pc:sldMkLst>
        <pc:spChg chg="mod">
          <ac:chgData name="Yukino shibata" userId="7012174524fa9bed" providerId="LiveId" clId="{03E853E8-B4FD-4E0D-BA3E-697BCF146F28}" dt="2021-11-10T15:16:52.585" v="2" actId="207"/>
          <ac:spMkLst>
            <pc:docMk/>
            <pc:sldMk cId="1825195007" sldId="300"/>
            <ac:spMk id="2" creationId="{46E6FA20-3A80-7746-B185-D2A8B5C1AEED}"/>
          </ac:spMkLst>
        </pc:spChg>
      </pc:sldChg>
      <pc:sldChg chg="modSp mod">
        <pc:chgData name="Yukino shibata" userId="7012174524fa9bed" providerId="LiveId" clId="{03E853E8-B4FD-4E0D-BA3E-697BCF146F28}" dt="2021-11-10T15:18:22.344" v="12" actId="20577"/>
        <pc:sldMkLst>
          <pc:docMk/>
          <pc:sldMk cId="1833851757" sldId="304"/>
        </pc:sldMkLst>
        <pc:spChg chg="mod">
          <ac:chgData name="Yukino shibata" userId="7012174524fa9bed" providerId="LiveId" clId="{03E853E8-B4FD-4E0D-BA3E-697BCF146F28}" dt="2021-11-10T15:18:19.359" v="10" actId="20577"/>
          <ac:spMkLst>
            <pc:docMk/>
            <pc:sldMk cId="1833851757" sldId="304"/>
            <ac:spMk id="6" creationId="{7D0A8AC0-376B-4ACC-A127-62DA5214BCB5}"/>
          </ac:spMkLst>
        </pc:spChg>
        <pc:spChg chg="mod">
          <ac:chgData name="Yukino shibata" userId="7012174524fa9bed" providerId="LiveId" clId="{03E853E8-B4FD-4E0D-BA3E-697BCF146F28}" dt="2021-11-10T15:18:22.344" v="12" actId="20577"/>
          <ac:spMkLst>
            <pc:docMk/>
            <pc:sldMk cId="1833851757" sldId="304"/>
            <ac:spMk id="7" creationId="{48CAB2F4-3AAD-4D08-BE34-75E74A9E9576}"/>
          </ac:spMkLst>
        </pc:spChg>
        <pc:spChg chg="mod">
          <ac:chgData name="Yukino shibata" userId="7012174524fa9bed" providerId="LiveId" clId="{03E853E8-B4FD-4E0D-BA3E-697BCF146F28}" dt="2021-11-10T15:18:15.897" v="8" actId="20577"/>
          <ac:spMkLst>
            <pc:docMk/>
            <pc:sldMk cId="1833851757" sldId="304"/>
            <ac:spMk id="8" creationId="{5B73A667-DDA4-4DD9-9268-AB017A0AFAC8}"/>
          </ac:spMkLst>
        </pc:spChg>
      </pc:sldChg>
      <pc:sldChg chg="modSp mod">
        <pc:chgData name="Yukino shibata" userId="7012174524fa9bed" providerId="LiveId" clId="{03E853E8-B4FD-4E0D-BA3E-697BCF146F28}" dt="2021-11-10T15:16:54.888" v="3" actId="207"/>
        <pc:sldMkLst>
          <pc:docMk/>
          <pc:sldMk cId="3196059955" sldId="318"/>
        </pc:sldMkLst>
        <pc:spChg chg="mod">
          <ac:chgData name="Yukino shibata" userId="7012174524fa9bed" providerId="LiveId" clId="{03E853E8-B4FD-4E0D-BA3E-697BCF146F28}" dt="2021-11-10T15:16:54.888" v="3" actId="207"/>
          <ac:spMkLst>
            <pc:docMk/>
            <pc:sldMk cId="3196059955" sldId="318"/>
            <ac:spMk id="2" creationId="{46E6FA20-3A80-7746-B185-D2A8B5C1AEE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2A0AD17-81FF-4309-A1E7-E2A8EFB82C3E}"/>
              </a:ext>
            </a:extLst>
          </p:cNvPr>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FAF9B04-E6E6-422C-96D1-4C1F75F9626D}"/>
              </a:ext>
            </a:extLst>
          </p:cNvPr>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F2CEF904-46BA-47A5-B9D2-8DAF519EF5BD}" type="datetimeFigureOut">
              <a:rPr kumimoji="1" lang="ja-JP" altLang="en-US" smtClean="0"/>
              <a:t>2021/11/15</a:t>
            </a:fld>
            <a:endParaRPr kumimoji="1" lang="ja-JP" altLang="en-US"/>
          </a:p>
        </p:txBody>
      </p:sp>
      <p:sp>
        <p:nvSpPr>
          <p:cNvPr id="4" name="フッター プレースホルダー 3">
            <a:extLst>
              <a:ext uri="{FF2B5EF4-FFF2-40B4-BE49-F238E27FC236}">
                <a16:creationId xmlns:a16="http://schemas.microsoft.com/office/drawing/2014/main" id="{1F87E18E-26A1-48A7-8375-AA9E7706DACD}"/>
              </a:ext>
            </a:extLst>
          </p:cNvPr>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FFD2EDF-5A5D-402D-95A4-C98E3A23F849}"/>
              </a:ext>
            </a:extLst>
          </p:cNvPr>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C5AB11AD-9A77-4C30-99AC-71C125C13975}" type="slidenum">
              <a:rPr kumimoji="1" lang="ja-JP" altLang="en-US" smtClean="0"/>
              <a:t>‹#›</a:t>
            </a:fld>
            <a:endParaRPr kumimoji="1" lang="ja-JP" altLang="en-US"/>
          </a:p>
        </p:txBody>
      </p:sp>
    </p:spTree>
    <p:extLst>
      <p:ext uri="{BB962C8B-B14F-4D97-AF65-F5344CB8AC3E}">
        <p14:creationId xmlns:p14="http://schemas.microsoft.com/office/powerpoint/2010/main" val="362967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8D2F9217-F9BF-42A1-BA5E-1D8E735A6528}" type="datetimeFigureOut">
              <a:rPr kumimoji="1" lang="ja-JP" altLang="en-US" smtClean="0"/>
              <a:t>2021/11/15</a:t>
            </a:fld>
            <a:endParaRPr kumimoji="1" lang="ja-JP" altLang="en-US"/>
          </a:p>
        </p:txBody>
      </p:sp>
      <p:sp>
        <p:nvSpPr>
          <p:cNvPr id="4" name="スライド イメージ プレースホルダー 3"/>
          <p:cNvSpPr>
            <a:spLocks noGrp="1" noRot="1" noChangeAspect="1"/>
          </p:cNvSpPr>
          <p:nvPr>
            <p:ph type="sldImg" idx="2"/>
          </p:nvPr>
        </p:nvSpPr>
        <p:spPr>
          <a:xfrm>
            <a:off x="4146550" y="841375"/>
            <a:ext cx="1573213"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E71BF983-08F8-4624-BD2B-119FE82E6857}" type="slidenum">
              <a:rPr kumimoji="1" lang="ja-JP" altLang="en-US" smtClean="0"/>
              <a:t>‹#›</a:t>
            </a:fld>
            <a:endParaRPr kumimoji="1" lang="ja-JP" altLang="en-US"/>
          </a:p>
        </p:txBody>
      </p:sp>
    </p:spTree>
    <p:extLst>
      <p:ext uri="{BB962C8B-B14F-4D97-AF65-F5344CB8AC3E}">
        <p14:creationId xmlns:p14="http://schemas.microsoft.com/office/powerpoint/2010/main" val="131392286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083060D-5498-44B5-B406-779D6EDF2985}"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10295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B3F5E5-88F7-4A38-A9FF-087F24DCC50B}"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969561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936D8ED-57B6-45C5-86A5-B689AB35ECDF}"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346668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566D84-A2F5-469B-BE04-67954B6A54CA}"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1130327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756006-2772-45A4-BFAE-62FB53603D04}" type="datetime1">
              <a:rPr kumimoji="1" lang="ja-JP" altLang="en-US" smtClean="0"/>
              <a:t>2021/11/15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371457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952439C-9737-4D74-B8CA-D301F90E3922}"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105108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9F36C4C-1E88-47F6-982A-667D723CDBB2}" type="datetime1">
              <a:rPr kumimoji="1" lang="ja-JP" altLang="en-US" smtClean="0"/>
              <a:t>2021/11/15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64059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0FAC3C9-6C1F-40AD-84D9-1BB9ADD4D6E7}" type="datetime1">
              <a:rPr kumimoji="1" lang="ja-JP" altLang="en-US" smtClean="0"/>
              <a:t>2021/11/15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096046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CC753-D728-4CBF-AC20-0AFBA56C7461}" type="datetime1">
              <a:rPr kumimoji="1" lang="ja-JP" altLang="en-US" smtClean="0"/>
              <a:t>2021/11/15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193286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28EC01E-AC29-4AA1-80C7-2C449A45F87E}"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688629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AFAC61-AA07-4C63-81E2-22707C8F41E2}" type="datetime1">
              <a:rPr kumimoji="1" lang="ja-JP" altLang="en-US" smtClean="0"/>
              <a:t>2021/11/15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05772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737FDAFD-28F9-4196-AA41-5086F46934FA}" type="datetime1">
              <a:rPr kumimoji="1" lang="ja-JP" altLang="en-US" smtClean="0"/>
              <a:t>2021/11/15</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DE922E8-CF14-294C-857A-00CAF9992402}" type="slidenum">
              <a:rPr kumimoji="1" lang="ja-JP" altLang="en-US" smtClean="0"/>
              <a:t>‹#›</a:t>
            </a:fld>
            <a:endParaRPr kumimoji="1" lang="ja-JP" altLang="en-US"/>
          </a:p>
        </p:txBody>
      </p:sp>
    </p:spTree>
    <p:extLst>
      <p:ext uri="{BB962C8B-B14F-4D97-AF65-F5344CB8AC3E}">
        <p14:creationId xmlns:p14="http://schemas.microsoft.com/office/powerpoint/2010/main" val="2072093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6.xml"/><Relationship Id="rId6" Type="http://schemas.openxmlformats.org/officeDocument/2006/relationships/image" Target="../media/image21.tmp"/><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1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7.svg"/><Relationship Id="rId2" Type="http://schemas.openxmlformats.org/officeDocument/2006/relationships/image" Target="../media/image32.tmp"/><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17.sv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3.tmp"/><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7.sv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56.PN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58.tmp"/><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6.xml"/><Relationship Id="rId6" Type="http://schemas.openxmlformats.org/officeDocument/2006/relationships/image" Target="../media/image10.tmp"/><Relationship Id="rId5" Type="http://schemas.openxmlformats.org/officeDocument/2006/relationships/image" Target="../media/image9.tmp"/><Relationship Id="rId4" Type="http://schemas.openxmlformats.org/officeDocument/2006/relationships/image" Target="../media/image8.tm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6.xml"/><Relationship Id="rId4" Type="http://schemas.openxmlformats.org/officeDocument/2006/relationships/image" Target="../media/image13.tmp"/></Relationships>
</file>

<file path=ppt/slides/_rels/slide9.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6.xml"/><Relationship Id="rId6" Type="http://schemas.openxmlformats.org/officeDocument/2006/relationships/image" Target="../media/image18.tmp"/><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91B5A08-9794-8B43-BF5A-C8AF06CFCEEF}"/>
              </a:ext>
            </a:extLst>
          </p:cNvPr>
          <p:cNvSpPr/>
          <p:nvPr/>
        </p:nvSpPr>
        <p:spPr>
          <a:xfrm>
            <a:off x="162560" y="3881120"/>
            <a:ext cx="101600" cy="10718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8C1F062-4625-E745-A842-DFED1418C369}"/>
              </a:ext>
            </a:extLst>
          </p:cNvPr>
          <p:cNvSpPr txBox="1"/>
          <p:nvPr/>
        </p:nvSpPr>
        <p:spPr>
          <a:xfrm>
            <a:off x="460215" y="3940006"/>
            <a:ext cx="5937569" cy="954107"/>
          </a:xfrm>
          <a:prstGeom prst="rect">
            <a:avLst/>
          </a:prstGeom>
          <a:noFill/>
        </p:spPr>
        <p:txBody>
          <a:bodyPr wrap="square" rtlCol="0">
            <a:spAutoFit/>
          </a:bodyPr>
          <a:lstStyle/>
          <a:p>
            <a:r>
              <a:rPr lang="ja-JP" altLang="en-US" sz="2800" b="1" dirty="0"/>
              <a:t>初期設定マニュアル</a:t>
            </a:r>
            <a:endParaRPr lang="en-US" altLang="ja-JP" sz="2800" b="1" dirty="0"/>
          </a:p>
          <a:p>
            <a:r>
              <a:rPr kumimoji="1" lang="ja-JP" altLang="en-US" sz="2800" b="1" dirty="0"/>
              <a:t>（ファーストステップガイド）</a:t>
            </a:r>
          </a:p>
        </p:txBody>
      </p:sp>
    </p:spTree>
    <p:extLst>
      <p:ext uri="{BB962C8B-B14F-4D97-AF65-F5344CB8AC3E}">
        <p14:creationId xmlns:p14="http://schemas.microsoft.com/office/powerpoint/2010/main" val="402033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屋内, テーブル, 座る, 食品 が含まれている画像&#10;&#10;自動的に生成された説明">
            <a:extLst>
              <a:ext uri="{FF2B5EF4-FFF2-40B4-BE49-F238E27FC236}">
                <a16:creationId xmlns:a16="http://schemas.microsoft.com/office/drawing/2014/main" id="{412C1BFF-DB83-4C3E-95F1-65D40875BBFD}"/>
              </a:ext>
            </a:extLst>
          </p:cNvPr>
          <p:cNvPicPr>
            <a:picLocks noChangeAspect="1"/>
          </p:cNvPicPr>
          <p:nvPr/>
        </p:nvPicPr>
        <p:blipFill>
          <a:blip r:embed="rId2"/>
          <a:stretch>
            <a:fillRect/>
          </a:stretch>
        </p:blipFill>
        <p:spPr>
          <a:xfrm>
            <a:off x="3454594" y="3133018"/>
            <a:ext cx="2129342" cy="2146725"/>
          </a:xfrm>
          <a:prstGeom prst="rect">
            <a:avLst/>
          </a:prstGeom>
        </p:spPr>
      </p:pic>
      <p:pic>
        <p:nvPicPr>
          <p:cNvPr id="17" name="図 16" descr="テーブルの上に置かれた携帯電話&#10;&#10;中程度の精度で自動的に生成された説明">
            <a:extLst>
              <a:ext uri="{FF2B5EF4-FFF2-40B4-BE49-F238E27FC236}">
                <a16:creationId xmlns:a16="http://schemas.microsoft.com/office/drawing/2014/main" id="{9E3FE431-96C6-4F3F-A1BB-5B897506FBE0}"/>
              </a:ext>
            </a:extLst>
          </p:cNvPr>
          <p:cNvPicPr>
            <a:picLocks noChangeAspect="1"/>
          </p:cNvPicPr>
          <p:nvPr/>
        </p:nvPicPr>
        <p:blipFill>
          <a:blip r:embed="rId3"/>
          <a:stretch>
            <a:fillRect/>
          </a:stretch>
        </p:blipFill>
        <p:spPr>
          <a:xfrm>
            <a:off x="1107826" y="3136486"/>
            <a:ext cx="1833723" cy="2154436"/>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504309" y="423735"/>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-4</a:t>
            </a:r>
          </a:p>
        </p:txBody>
      </p:sp>
      <p:sp>
        <p:nvSpPr>
          <p:cNvPr id="3" name="テキスト ボックス 2">
            <a:extLst>
              <a:ext uri="{FF2B5EF4-FFF2-40B4-BE49-F238E27FC236}">
                <a16:creationId xmlns:a16="http://schemas.microsoft.com/office/drawing/2014/main" id="{6E3B1B6B-B92F-4908-97E7-5A4D133EAB8F}"/>
              </a:ext>
            </a:extLst>
          </p:cNvPr>
          <p:cNvSpPr txBox="1"/>
          <p:nvPr/>
        </p:nvSpPr>
        <p:spPr>
          <a:xfrm>
            <a:off x="747848" y="1364139"/>
            <a:ext cx="5508625" cy="1600438"/>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④</a:t>
            </a:r>
            <a:r>
              <a:rPr lang="en-US" altLang="ja-JP" sz="1400" b="1" dirty="0">
                <a:latin typeface="メイリオ" panose="020B0604030504040204" pitchFamily="50" charset="-128"/>
                <a:ea typeface="メイリオ" panose="020B0604030504040204" pitchFamily="50" charset="-128"/>
              </a:rPr>
              <a:t>SIM</a:t>
            </a:r>
            <a:r>
              <a:rPr lang="ja-JP" altLang="en-US" sz="1400" b="1" dirty="0">
                <a:latin typeface="メイリオ" panose="020B0604030504040204" pitchFamily="50" charset="-128"/>
                <a:ea typeface="メイリオ" panose="020B0604030504040204" pitchFamily="50" charset="-128"/>
              </a:rPr>
              <a:t>を差し込む</a:t>
            </a:r>
            <a:endParaRPr lang="en-US" altLang="ja-JP" sz="14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ケースカバーを外すと、端末内部の基板に</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の挿込口が見えます。</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契約したお手元のデータ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を図の矢印の方向に差し込んでください。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挿入する向きに十分ご注意ください。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Ø"/>
            </a:pPr>
            <a:r>
              <a:rPr lang="ja-JP" altLang="en-US" sz="1200" dirty="0">
                <a:latin typeface="メイリオ" panose="020B0604030504040204" pitchFamily="50" charset="-128"/>
                <a:ea typeface="メイリオ" panose="020B0604030504040204" pitchFamily="50" charset="-128"/>
              </a:rPr>
              <a:t>アンテナ線が</a:t>
            </a:r>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のモジュールに接続されていますので、</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挿入時に外したりひっかけたりしないようご注意ください。</a:t>
            </a:r>
            <a:endParaRPr lang="en-US" altLang="ja-JP" sz="1200" dirty="0">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p:txBody>
          <a:bodyPr/>
          <a:lstStyle/>
          <a:p>
            <a:fld id="{9DE922E8-CF14-294C-857A-00CAF9992402}" type="slidenum">
              <a:rPr kumimoji="1" lang="ja-JP" altLang="en-US" smtClean="0"/>
              <a:t>10</a:t>
            </a:fld>
            <a:endParaRPr kumimoji="1" lang="ja-JP" altLang="en-US"/>
          </a:p>
        </p:txBody>
      </p:sp>
      <p:sp>
        <p:nvSpPr>
          <p:cNvPr id="24" name="テキスト ボックス 23">
            <a:extLst>
              <a:ext uri="{FF2B5EF4-FFF2-40B4-BE49-F238E27FC236}">
                <a16:creationId xmlns:a16="http://schemas.microsoft.com/office/drawing/2014/main" id="{F3C21F55-0E8D-4167-8B3E-D9DE4B0EEA44}"/>
              </a:ext>
            </a:extLst>
          </p:cNvPr>
          <p:cNvSpPr txBox="1"/>
          <p:nvPr/>
        </p:nvSpPr>
        <p:spPr>
          <a:xfrm>
            <a:off x="748246" y="5498552"/>
            <a:ext cx="5677456" cy="861774"/>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⑤カバーとケーブルをもとに戻す</a:t>
            </a:r>
            <a:endParaRPr lang="en-US" altLang="ja-JP" sz="1400" b="1" dirty="0">
              <a:latin typeface="メイリオ" panose="020B0604030504040204" pitchFamily="50" charset="-128"/>
              <a:ea typeface="メイリオ" panose="020B0604030504040204" pitchFamily="50" charset="-128"/>
            </a:endParaRPr>
          </a:p>
          <a:p>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の差し込みが完了したら、①～③の手順で外したカバー、</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ケーブル、金具類を再度それぞれ付けなおしてください。</a:t>
            </a:r>
            <a:endParaRPr lang="en-US" altLang="ja-JP" sz="1200" dirty="0">
              <a:latin typeface="メイリオ" panose="020B0604030504040204" pitchFamily="50" charset="-128"/>
              <a:ea typeface="メイリオ" panose="020B0604030504040204" pitchFamily="50" charset="-128"/>
            </a:endParaRPr>
          </a:p>
        </p:txBody>
      </p:sp>
      <p:sp>
        <p:nvSpPr>
          <p:cNvPr id="5" name="矢印: 上 4">
            <a:extLst>
              <a:ext uri="{FF2B5EF4-FFF2-40B4-BE49-F238E27FC236}">
                <a16:creationId xmlns:a16="http://schemas.microsoft.com/office/drawing/2014/main" id="{E1380AA6-E321-4E4F-8A06-D26695D6CC1B}"/>
              </a:ext>
            </a:extLst>
          </p:cNvPr>
          <p:cNvSpPr/>
          <p:nvPr/>
        </p:nvSpPr>
        <p:spPr>
          <a:xfrm rot="19605219">
            <a:off x="4553967" y="4515656"/>
            <a:ext cx="405377" cy="612007"/>
          </a:xfrm>
          <a:prstGeom prs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上 30">
            <a:extLst>
              <a:ext uri="{FF2B5EF4-FFF2-40B4-BE49-F238E27FC236}">
                <a16:creationId xmlns:a16="http://schemas.microsoft.com/office/drawing/2014/main" id="{FB0B33A7-B1E2-4729-83AA-D743853B5240}"/>
              </a:ext>
            </a:extLst>
          </p:cNvPr>
          <p:cNvSpPr/>
          <p:nvPr/>
        </p:nvSpPr>
        <p:spPr>
          <a:xfrm rot="19605219">
            <a:off x="1805108" y="4037053"/>
            <a:ext cx="281498" cy="626514"/>
          </a:xfrm>
          <a:prstGeom prst="up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グラフィックス 32" descr="右向き指示マーク 単色塗りつぶし">
            <a:extLst>
              <a:ext uri="{FF2B5EF4-FFF2-40B4-BE49-F238E27FC236}">
                <a16:creationId xmlns:a16="http://schemas.microsoft.com/office/drawing/2014/main" id="{1A5031C4-5B4E-45BB-835C-028C05CD0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0798" y="3740047"/>
            <a:ext cx="510569" cy="510569"/>
          </a:xfrm>
          <a:prstGeom prst="rect">
            <a:avLst/>
          </a:prstGeom>
        </p:spPr>
      </p:pic>
      <p:grpSp>
        <p:nvGrpSpPr>
          <p:cNvPr id="20" name="グループ化 19">
            <a:extLst>
              <a:ext uri="{FF2B5EF4-FFF2-40B4-BE49-F238E27FC236}">
                <a16:creationId xmlns:a16="http://schemas.microsoft.com/office/drawing/2014/main" id="{F45933A6-B09E-4094-B03F-F44018CA4D81}"/>
              </a:ext>
            </a:extLst>
          </p:cNvPr>
          <p:cNvGrpSpPr/>
          <p:nvPr/>
        </p:nvGrpSpPr>
        <p:grpSpPr>
          <a:xfrm>
            <a:off x="2403014" y="6458023"/>
            <a:ext cx="1890813" cy="1944917"/>
            <a:chOff x="4058883" y="7013529"/>
            <a:chExt cx="1890813" cy="1944917"/>
          </a:xfrm>
        </p:grpSpPr>
        <p:pic>
          <p:nvPicPr>
            <p:cNvPr id="13" name="図 12" descr="屋内, 座る, テーブル, ペア が含まれている画像&#10;&#10;自動的に生成された説明">
              <a:extLst>
                <a:ext uri="{FF2B5EF4-FFF2-40B4-BE49-F238E27FC236}">
                  <a16:creationId xmlns:a16="http://schemas.microsoft.com/office/drawing/2014/main" id="{0E30518D-0ED4-4BC7-B0D4-A05D53AC4C6D}"/>
                </a:ext>
              </a:extLst>
            </p:cNvPr>
            <p:cNvPicPr>
              <a:picLocks noChangeAspect="1"/>
            </p:cNvPicPr>
            <p:nvPr/>
          </p:nvPicPr>
          <p:blipFill>
            <a:blip r:embed="rId6"/>
            <a:stretch>
              <a:fillRect/>
            </a:stretch>
          </p:blipFill>
          <p:spPr>
            <a:xfrm>
              <a:off x="4058883" y="7013529"/>
              <a:ext cx="1890813" cy="1944917"/>
            </a:xfrm>
            <a:prstGeom prst="rect">
              <a:avLst/>
            </a:prstGeom>
          </p:spPr>
        </p:pic>
        <p:sp>
          <p:nvSpPr>
            <p:cNvPr id="34" name="正方形/長方形 33">
              <a:extLst>
                <a:ext uri="{FF2B5EF4-FFF2-40B4-BE49-F238E27FC236}">
                  <a16:creationId xmlns:a16="http://schemas.microsoft.com/office/drawing/2014/main" id="{1EA4A215-6C0C-4762-AD60-3C52026D1289}"/>
                </a:ext>
              </a:extLst>
            </p:cNvPr>
            <p:cNvSpPr/>
            <p:nvPr/>
          </p:nvSpPr>
          <p:spPr>
            <a:xfrm rot="3393550">
              <a:off x="4778074" y="7823208"/>
              <a:ext cx="362643" cy="731555"/>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31A97AA6-2B93-42E9-ADB9-80A7AA98CEBD}"/>
              </a:ext>
            </a:extLst>
          </p:cNvPr>
          <p:cNvGrpSpPr/>
          <p:nvPr/>
        </p:nvGrpSpPr>
        <p:grpSpPr>
          <a:xfrm>
            <a:off x="2185703" y="3911498"/>
            <a:ext cx="674592" cy="777960"/>
            <a:chOff x="1494314" y="4564019"/>
            <a:chExt cx="674592" cy="777960"/>
          </a:xfrm>
        </p:grpSpPr>
        <p:sp>
          <p:nvSpPr>
            <p:cNvPr id="7" name="四角形: 1 つの角を切り取る 6">
              <a:extLst>
                <a:ext uri="{FF2B5EF4-FFF2-40B4-BE49-F238E27FC236}">
                  <a16:creationId xmlns:a16="http://schemas.microsoft.com/office/drawing/2014/main" id="{15C89E61-5EE8-43AB-ADB0-D18241B30AB6}"/>
                </a:ext>
              </a:extLst>
            </p:cNvPr>
            <p:cNvSpPr/>
            <p:nvPr/>
          </p:nvSpPr>
          <p:spPr>
            <a:xfrm rot="14140871">
              <a:off x="1427825" y="4680735"/>
              <a:ext cx="777960" cy="544528"/>
            </a:xfrm>
            <a:prstGeom prst="snip1Rect">
              <a:avLst>
                <a:gd name="adj" fmla="val 30785"/>
              </a:avLst>
            </a:prstGeom>
            <a:solidFill>
              <a:schemeClr val="accent4">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A24C20B-6A04-4D5F-AC41-A7F70CB1ED39}"/>
                </a:ext>
              </a:extLst>
            </p:cNvPr>
            <p:cNvSpPr/>
            <p:nvPr/>
          </p:nvSpPr>
          <p:spPr>
            <a:xfrm rot="19732763">
              <a:off x="1494314" y="4869358"/>
              <a:ext cx="674592" cy="2664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lumMod val="50000"/>
                    </a:schemeClr>
                  </a:solidFill>
                  <a:latin typeface="メイリオ" panose="020B0604030504040204" pitchFamily="50" charset="-128"/>
                  <a:ea typeface="メイリオ" panose="020B0604030504040204" pitchFamily="50" charset="-128"/>
                </a:rPr>
                <a:t>SIM</a:t>
              </a:r>
              <a:endParaRPr kumimoji="1" lang="ja-JP" altLang="en-US" sz="1400" dirty="0">
                <a:solidFill>
                  <a:schemeClr val="bg1">
                    <a:lumMod val="50000"/>
                  </a:schemeClr>
                </a:solidFill>
                <a:latin typeface="メイリオ" panose="020B0604030504040204" pitchFamily="50" charset="-128"/>
                <a:ea typeface="メイリオ" panose="020B0604030504040204" pitchFamily="50" charset="-128"/>
              </a:endParaRPr>
            </a:p>
          </p:txBody>
        </p:sp>
      </p:grpSp>
      <p:sp>
        <p:nvSpPr>
          <p:cNvPr id="25" name="テキスト ボックス 24">
            <a:extLst>
              <a:ext uri="{FF2B5EF4-FFF2-40B4-BE49-F238E27FC236}">
                <a16:creationId xmlns:a16="http://schemas.microsoft.com/office/drawing/2014/main" id="{CFCD2333-0E64-4980-B9AA-2BEE3EFBDBDE}"/>
              </a:ext>
            </a:extLst>
          </p:cNvPr>
          <p:cNvSpPr txBox="1"/>
          <p:nvPr/>
        </p:nvSpPr>
        <p:spPr>
          <a:xfrm>
            <a:off x="615866" y="8502684"/>
            <a:ext cx="5677456" cy="46166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上図のように、ケースから白いスペーサー円柱部品が少しはみ出していますが</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キャップは閉じれるようになっています。</a:t>
            </a:r>
            <a:endParaRPr lang="en-US" altLang="ja-JP" sz="1200" dirty="0">
              <a:latin typeface="メイリオ" panose="020B0604030504040204" pitchFamily="50" charset="-128"/>
              <a:ea typeface="メイリオ" panose="020B0604030504040204" pitchFamily="50" charset="-128"/>
            </a:endParaRPr>
          </a:p>
        </p:txBody>
      </p:sp>
      <p:sp>
        <p:nvSpPr>
          <p:cNvPr id="26" name="矢印: 五方向 25">
            <a:extLst>
              <a:ext uri="{FF2B5EF4-FFF2-40B4-BE49-F238E27FC236}">
                <a16:creationId xmlns:a16="http://schemas.microsoft.com/office/drawing/2014/main" id="{BDD822AB-25FA-4429-9860-314553B4B894}"/>
              </a:ext>
            </a:extLst>
          </p:cNvPr>
          <p:cNvSpPr/>
          <p:nvPr/>
        </p:nvSpPr>
        <p:spPr>
          <a:xfrm flipH="1">
            <a:off x="1476786" y="9036822"/>
            <a:ext cx="3900024" cy="484632"/>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メイリオ" panose="020B0604030504040204" pitchFamily="50" charset="-128"/>
                <a:ea typeface="メイリオ" panose="020B0604030504040204" pitchFamily="50" charset="-128"/>
              </a:rPr>
              <a:t>P6</a:t>
            </a:r>
            <a:r>
              <a:rPr kumimoji="1" lang="ja-JP" altLang="en-US" sz="1800" dirty="0">
                <a:solidFill>
                  <a:schemeClr val="tx1"/>
                </a:solidFill>
                <a:latin typeface="メイリオ" panose="020B0604030504040204" pitchFamily="50" charset="-128"/>
                <a:ea typeface="メイリオ" panose="020B0604030504040204" pitchFamily="50" charset="-128"/>
              </a:rPr>
              <a:t>に戻ります</a:t>
            </a:r>
          </a:p>
        </p:txBody>
      </p:sp>
      <p:sp>
        <p:nvSpPr>
          <p:cNvPr id="23" name="テキスト ボックス 22">
            <a:extLst>
              <a:ext uri="{FF2B5EF4-FFF2-40B4-BE49-F238E27FC236}">
                <a16:creationId xmlns:a16="http://schemas.microsoft.com/office/drawing/2014/main" id="{9A7EF8CD-005D-487E-8A2B-BA7E5C37FB45}"/>
              </a:ext>
            </a:extLst>
          </p:cNvPr>
          <p:cNvSpPr txBox="1"/>
          <p:nvPr/>
        </p:nvSpPr>
        <p:spPr>
          <a:xfrm>
            <a:off x="1455869" y="4341812"/>
            <a:ext cx="415498" cy="369332"/>
          </a:xfrm>
          <a:prstGeom prst="rect">
            <a:avLst/>
          </a:prstGeom>
          <a:noFill/>
        </p:spPr>
        <p:txBody>
          <a:bodyPr wrap="none" rtlCol="0">
            <a:spAutoFit/>
          </a:bodyPr>
          <a:lstStyle/>
          <a:p>
            <a:r>
              <a:rPr kumimoji="1" lang="ja-JP" altLang="en-US" b="1" dirty="0">
                <a:solidFill>
                  <a:srgbClr val="FF0000"/>
                </a:solidFill>
              </a:rPr>
              <a:t>④</a:t>
            </a:r>
          </a:p>
        </p:txBody>
      </p:sp>
      <p:sp>
        <p:nvSpPr>
          <p:cNvPr id="27" name="テキスト ボックス 26">
            <a:extLst>
              <a:ext uri="{FF2B5EF4-FFF2-40B4-BE49-F238E27FC236}">
                <a16:creationId xmlns:a16="http://schemas.microsoft.com/office/drawing/2014/main" id="{B6551638-4C88-4215-B297-810CAD46980D}"/>
              </a:ext>
            </a:extLst>
          </p:cNvPr>
          <p:cNvSpPr txBox="1"/>
          <p:nvPr/>
        </p:nvSpPr>
        <p:spPr>
          <a:xfrm>
            <a:off x="2465099" y="7640231"/>
            <a:ext cx="415498" cy="369332"/>
          </a:xfrm>
          <a:prstGeom prst="rect">
            <a:avLst/>
          </a:prstGeom>
          <a:noFill/>
        </p:spPr>
        <p:txBody>
          <a:bodyPr wrap="none" rtlCol="0">
            <a:spAutoFit/>
          </a:bodyPr>
          <a:lstStyle/>
          <a:p>
            <a:r>
              <a:rPr lang="ja-JP" altLang="en-US" b="1" dirty="0">
                <a:solidFill>
                  <a:srgbClr val="FF0000"/>
                </a:solidFill>
              </a:rPr>
              <a:t>⑤</a:t>
            </a:r>
            <a:endParaRPr kumimoji="1" lang="ja-JP" altLang="en-US" b="1" dirty="0">
              <a:solidFill>
                <a:srgbClr val="FF0000"/>
              </a:solidFill>
            </a:endParaRPr>
          </a:p>
        </p:txBody>
      </p:sp>
    </p:spTree>
    <p:extLst>
      <p:ext uri="{BB962C8B-B14F-4D97-AF65-F5344CB8AC3E}">
        <p14:creationId xmlns:p14="http://schemas.microsoft.com/office/powerpoint/2010/main" val="319605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descr="屋内, テーブル, 座る, キッチン が含まれている画像&#10;&#10;自動的に生成された説明">
            <a:extLst>
              <a:ext uri="{FF2B5EF4-FFF2-40B4-BE49-F238E27FC236}">
                <a16:creationId xmlns:a16="http://schemas.microsoft.com/office/drawing/2014/main" id="{8EB112A1-825D-4289-963E-7602596CADCF}"/>
              </a:ext>
            </a:extLst>
          </p:cNvPr>
          <p:cNvPicPr>
            <a:picLocks noChangeAspect="1"/>
          </p:cNvPicPr>
          <p:nvPr/>
        </p:nvPicPr>
        <p:blipFill>
          <a:blip r:embed="rId2"/>
          <a:stretch>
            <a:fillRect/>
          </a:stretch>
        </p:blipFill>
        <p:spPr>
          <a:xfrm>
            <a:off x="948255" y="5608067"/>
            <a:ext cx="1669266" cy="1510540"/>
          </a:xfrm>
          <a:prstGeom prst="rect">
            <a:avLst/>
          </a:prstGeom>
        </p:spPr>
      </p:pic>
      <p:pic>
        <p:nvPicPr>
          <p:cNvPr id="5" name="図 4" descr="屋内, 座る, テーブル, 小さい が含まれている画像&#10;&#10;自動的に生成された説明">
            <a:extLst>
              <a:ext uri="{FF2B5EF4-FFF2-40B4-BE49-F238E27FC236}">
                <a16:creationId xmlns:a16="http://schemas.microsoft.com/office/drawing/2014/main" id="{CF607FDB-6FF3-482A-99C0-B91CAEFE4C28}"/>
              </a:ext>
            </a:extLst>
          </p:cNvPr>
          <p:cNvPicPr>
            <a:picLocks noChangeAspect="1"/>
          </p:cNvPicPr>
          <p:nvPr/>
        </p:nvPicPr>
        <p:blipFill>
          <a:blip r:embed="rId3"/>
          <a:stretch>
            <a:fillRect/>
          </a:stretch>
        </p:blipFill>
        <p:spPr>
          <a:xfrm>
            <a:off x="3766747" y="5386840"/>
            <a:ext cx="2070702" cy="2050401"/>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23924"/>
            <a:ext cx="5875507" cy="56420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LPWA</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-1</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pic>
        <p:nvPicPr>
          <p:cNvPr id="9" name="図 8" descr="座る, 写真, 水, ボート が含まれている画像&#10;&#10;自動的に生成された説明">
            <a:extLst>
              <a:ext uri="{FF2B5EF4-FFF2-40B4-BE49-F238E27FC236}">
                <a16:creationId xmlns:a16="http://schemas.microsoft.com/office/drawing/2014/main" id="{6EB85B89-700B-4308-BF4A-61B7F2A62948}"/>
              </a:ext>
            </a:extLst>
          </p:cNvPr>
          <p:cNvPicPr>
            <a:picLocks noChangeAspect="1"/>
          </p:cNvPicPr>
          <p:nvPr/>
        </p:nvPicPr>
        <p:blipFill>
          <a:blip r:embed="rId4"/>
          <a:stretch>
            <a:fillRect/>
          </a:stretch>
        </p:blipFill>
        <p:spPr>
          <a:xfrm>
            <a:off x="597840" y="1678565"/>
            <a:ext cx="1540514" cy="1359632"/>
          </a:xfrm>
          <a:prstGeom prst="rect">
            <a:avLst/>
          </a:prstGeom>
        </p:spPr>
      </p:pic>
      <p:sp>
        <p:nvSpPr>
          <p:cNvPr id="15" name="テキスト ボックス 14">
            <a:extLst>
              <a:ext uri="{FF2B5EF4-FFF2-40B4-BE49-F238E27FC236}">
                <a16:creationId xmlns:a16="http://schemas.microsoft.com/office/drawing/2014/main" id="{600FDD8F-BF5D-4A5C-8398-DBB4E87AB4B1}"/>
              </a:ext>
            </a:extLst>
          </p:cNvPr>
          <p:cNvSpPr txBox="1"/>
          <p:nvPr/>
        </p:nvSpPr>
        <p:spPr>
          <a:xfrm>
            <a:off x="464403" y="3283550"/>
            <a:ext cx="1810147" cy="307777"/>
          </a:xfrm>
          <a:prstGeom prst="rect">
            <a:avLst/>
          </a:prstGeom>
          <a:noFill/>
          <a:ln>
            <a:solidFill>
              <a:schemeClr val="bg1">
                <a:lumMod val="50000"/>
              </a:schemeClr>
            </a:solidFill>
          </a:ln>
        </p:spPr>
        <p:txBody>
          <a:bodyPr wrap="square" anchor="ctr">
            <a:spAutoFit/>
          </a:bodyPr>
          <a:lstStyle/>
          <a:p>
            <a:pPr algn="ctr"/>
            <a:r>
              <a:rPr lang="en-US" altLang="ja-JP" sz="1400" dirty="0">
                <a:solidFill>
                  <a:schemeClr val="bg1">
                    <a:lumMod val="50000"/>
                  </a:schemeClr>
                </a:solidFill>
                <a:latin typeface="メイリオ" panose="020B0604030504040204" pitchFamily="50" charset="-128"/>
                <a:ea typeface="メイリオ" panose="020B0604030504040204" pitchFamily="50" charset="-128"/>
              </a:rPr>
              <a:t>LPWA</a:t>
            </a:r>
            <a:r>
              <a:rPr lang="ja-JP" altLang="en-US" sz="1400" dirty="0">
                <a:solidFill>
                  <a:schemeClr val="bg1">
                    <a:lumMod val="50000"/>
                  </a:schemeClr>
                </a:solidFill>
                <a:latin typeface="メイリオ" panose="020B0604030504040204" pitchFamily="50" charset="-128"/>
                <a:ea typeface="メイリオ" panose="020B0604030504040204" pitchFamily="50" charset="-128"/>
              </a:rPr>
              <a:t>用アンテナ</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8658038-1AC3-47BE-9D51-925FDBBCEF8D}"/>
              </a:ext>
            </a:extLst>
          </p:cNvPr>
          <p:cNvSpPr txBox="1"/>
          <p:nvPr/>
        </p:nvSpPr>
        <p:spPr>
          <a:xfrm>
            <a:off x="3558497" y="3218516"/>
            <a:ext cx="1810147" cy="523220"/>
          </a:xfrm>
          <a:prstGeom prst="rect">
            <a:avLst/>
          </a:prstGeom>
          <a:noFill/>
          <a:ln>
            <a:solidFill>
              <a:schemeClr val="bg1">
                <a:lumMod val="50000"/>
              </a:schemeClr>
            </a:solidFill>
          </a:ln>
        </p:spPr>
        <p:txBody>
          <a:bodyPr wrap="square" anchor="ctr">
            <a:spAutoFit/>
          </a:bodyPr>
          <a:lstStyle/>
          <a:p>
            <a:pPr algn="ctr"/>
            <a:r>
              <a:rPr lang="en-US" altLang="ja-JP" sz="1400" dirty="0">
                <a:solidFill>
                  <a:schemeClr val="bg1">
                    <a:lumMod val="50000"/>
                  </a:schemeClr>
                </a:solidFill>
                <a:latin typeface="メイリオ" panose="020B0604030504040204" pitchFamily="50" charset="-128"/>
                <a:ea typeface="メイリオ" panose="020B0604030504040204" pitchFamily="50" charset="-128"/>
              </a:rPr>
              <a:t>LPWA</a:t>
            </a:r>
            <a:r>
              <a:rPr lang="ja-JP" altLang="en-US" sz="1400" dirty="0">
                <a:solidFill>
                  <a:schemeClr val="bg1">
                    <a:lumMod val="50000"/>
                  </a:schemeClr>
                </a:solidFill>
                <a:latin typeface="メイリオ" panose="020B0604030504040204" pitchFamily="50" charset="-128"/>
                <a:ea typeface="メイリオ" panose="020B0604030504040204" pitchFamily="50" charset="-128"/>
              </a:rPr>
              <a:t>用受信機</a:t>
            </a:r>
            <a:endParaRPr lang="en-US" altLang="ja-JP" sz="1400" dirty="0">
              <a:solidFill>
                <a:schemeClr val="bg1">
                  <a:lumMod val="50000"/>
                </a:schemeClr>
              </a:solidFill>
              <a:latin typeface="メイリオ" panose="020B0604030504040204" pitchFamily="50" charset="-128"/>
              <a:ea typeface="メイリオ" panose="020B0604030504040204" pitchFamily="50" charset="-128"/>
            </a:endParaRPr>
          </a:p>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ゲートウェイ内蔵</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13C39AF3-71E1-4AF3-9C44-12C7FE747C87}"/>
              </a:ext>
            </a:extLst>
          </p:cNvPr>
          <p:cNvSpPr txBox="1"/>
          <p:nvPr/>
        </p:nvSpPr>
        <p:spPr>
          <a:xfrm>
            <a:off x="541506" y="4491531"/>
            <a:ext cx="5875505"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ゲートウェイ端末と受信機の準備</a:t>
            </a:r>
            <a:endParaRPr lang="en-US" altLang="ja-JP" sz="1600" b="1"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A991BA03-5065-4531-A048-BF418B9E2819}"/>
              </a:ext>
            </a:extLst>
          </p:cNvPr>
          <p:cNvSpPr txBox="1"/>
          <p:nvPr/>
        </p:nvSpPr>
        <p:spPr>
          <a:xfrm>
            <a:off x="778883" y="4885211"/>
            <a:ext cx="5489835" cy="646331"/>
          </a:xfrm>
          <a:prstGeom prst="rect">
            <a:avLst/>
          </a:prstGeom>
          <a:noFill/>
        </p:spPr>
        <p:txBody>
          <a:bodyPr wrap="square">
            <a:spAutoFit/>
          </a:bodyPr>
          <a:lstStyle/>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インターネット回線をご準備ください。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アプリ起動前に、ゲートウェイ端末がインターネット接続されていることが必要となります。</a:t>
            </a:r>
            <a:endParaRPr lang="en-US" altLang="ja-JP" sz="1200" dirty="0">
              <a:latin typeface="メイリオ" panose="020B0604030504040204" pitchFamily="50" charset="-128"/>
              <a:ea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843A53E9-DAD6-47A6-97C1-0BB5AC315290}"/>
              </a:ext>
            </a:extLst>
          </p:cNvPr>
          <p:cNvCxnSpPr>
            <a:cxnSpLocks/>
            <a:stCxn id="39" idx="3"/>
          </p:cNvCxnSpPr>
          <p:nvPr/>
        </p:nvCxnSpPr>
        <p:spPr>
          <a:xfrm flipV="1">
            <a:off x="2714457" y="6640209"/>
            <a:ext cx="1137997" cy="18466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D76F1EF-E50E-485D-AB9A-391339A40A09}"/>
              </a:ext>
            </a:extLst>
          </p:cNvPr>
          <p:cNvSpPr txBox="1"/>
          <p:nvPr/>
        </p:nvSpPr>
        <p:spPr>
          <a:xfrm>
            <a:off x="752629" y="7597005"/>
            <a:ext cx="5556096" cy="1600438"/>
          </a:xfrm>
          <a:prstGeom prst="rect">
            <a:avLst/>
          </a:prstGeom>
          <a:noFill/>
        </p:spPr>
        <p:txBody>
          <a:bodyPr wrap="square">
            <a:spAutoFit/>
          </a:bodyPr>
          <a:lstStyle/>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rPr>
              <a:t>受信機のアンテナが付いていない側のキャップの</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隅のネジを取り外します。</a:t>
            </a: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rPr>
              <a:t>緑枠点線にお手元の</a:t>
            </a:r>
            <a:r>
              <a:rPr lang="en-US" altLang="ja-JP" sz="1400" dirty="0">
                <a:latin typeface="メイリオ" panose="020B0604030504040204" pitchFamily="50" charset="-128"/>
                <a:ea typeface="メイリオ" panose="020B0604030504040204" pitchFamily="50" charset="-128"/>
              </a:rPr>
              <a:t>LAN</a:t>
            </a:r>
            <a:r>
              <a:rPr lang="ja-JP" altLang="en-US" sz="1400" dirty="0">
                <a:latin typeface="メイリオ" panose="020B0604030504040204" pitchFamily="50" charset="-128"/>
                <a:ea typeface="メイリオ" panose="020B0604030504040204" pitchFamily="50" charset="-128"/>
              </a:rPr>
              <a:t>ケーブルを接続してください。</a:t>
            </a: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endParaRPr lang="en-US" altLang="ja-JP" sz="1400" dirty="0">
              <a:latin typeface="メイリオ" panose="020B0604030504040204" pitchFamily="50" charset="-128"/>
              <a:ea typeface="メイリオ" panose="020B0604030504040204" pitchFamily="50" charset="-128"/>
            </a:endParaRPr>
          </a:p>
          <a:p>
            <a:pPr marL="342900" indent="-342900">
              <a:buFont typeface="+mj-ea"/>
              <a:buAutoNum type="circleNumDbPlain"/>
            </a:pPr>
            <a:r>
              <a:rPr lang="ja-JP" altLang="en-US" sz="1400" dirty="0">
                <a:latin typeface="メイリオ" panose="020B0604030504040204" pitchFamily="50" charset="-128"/>
                <a:ea typeface="メイリオ" panose="020B0604030504040204" pitchFamily="50" charset="-128"/>
              </a:rPr>
              <a:t>「受信機」の電源コードをコンセントに差し込み、電</a:t>
            </a:r>
            <a:br>
              <a:rPr lang="en-US" altLang="ja-JP" sz="1400" dirty="0">
                <a:latin typeface="メイリオ" panose="020B0604030504040204" pitchFamily="50" charset="-128"/>
                <a:ea typeface="メイリオ" panose="020B0604030504040204" pitchFamily="50" charset="-128"/>
              </a:rPr>
            </a:br>
            <a:r>
              <a:rPr lang="ja-JP" altLang="en-US" sz="1400" dirty="0">
                <a:latin typeface="メイリオ" panose="020B0604030504040204" pitchFamily="50" charset="-128"/>
                <a:ea typeface="メイリオ" panose="020B0604030504040204" pitchFamily="50" charset="-128"/>
              </a:rPr>
              <a:t>　源を「</a:t>
            </a:r>
            <a:r>
              <a:rPr lang="en-US" altLang="ja-JP" sz="1400" dirty="0">
                <a:latin typeface="メイリオ" panose="020B0604030504040204" pitchFamily="50" charset="-128"/>
                <a:ea typeface="メイリオ" panose="020B0604030504040204" pitchFamily="50" charset="-128"/>
              </a:rPr>
              <a:t>ON</a:t>
            </a:r>
            <a:r>
              <a:rPr lang="ja-JP" altLang="en-US" sz="1400" dirty="0">
                <a:latin typeface="メイリオ" panose="020B0604030504040204" pitchFamily="50" charset="-128"/>
                <a:ea typeface="メイリオ" panose="020B0604030504040204" pitchFamily="50" charset="-128"/>
              </a:rPr>
              <a:t>」にして起動させてください。</a:t>
            </a:r>
            <a:endParaRPr lang="en-US" altLang="ja-JP" sz="1400" dirty="0">
              <a:latin typeface="メイリオ" panose="020B0604030504040204" pitchFamily="50" charset="-128"/>
              <a:ea typeface="メイリオ" panose="020B0604030504040204" pitchFamily="50" charset="-128"/>
            </a:endParaRPr>
          </a:p>
        </p:txBody>
      </p:sp>
      <p:sp>
        <p:nvSpPr>
          <p:cNvPr id="27" name="四角形: 角を丸くする 26">
            <a:extLst>
              <a:ext uri="{FF2B5EF4-FFF2-40B4-BE49-F238E27FC236}">
                <a16:creationId xmlns:a16="http://schemas.microsoft.com/office/drawing/2014/main" id="{70BBD162-9614-4F49-A2F2-DACC6D8CA414}"/>
              </a:ext>
            </a:extLst>
          </p:cNvPr>
          <p:cNvSpPr/>
          <p:nvPr/>
        </p:nvSpPr>
        <p:spPr>
          <a:xfrm>
            <a:off x="4632129" y="6582339"/>
            <a:ext cx="369551" cy="437585"/>
          </a:xfrm>
          <a:prstGeom prst="roundRect">
            <a:avLst/>
          </a:prstGeom>
          <a:noFill/>
          <a:ln w="38100">
            <a:solidFill>
              <a:srgbClr val="00B05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01E8E94-9486-4032-BAFD-DEA090A4F05A}"/>
              </a:ext>
            </a:extLst>
          </p:cNvPr>
          <p:cNvSpPr txBox="1"/>
          <p:nvPr/>
        </p:nvSpPr>
        <p:spPr>
          <a:xfrm>
            <a:off x="5195551" y="7019924"/>
            <a:ext cx="1640783" cy="577081"/>
          </a:xfrm>
          <a:prstGeom prst="rect">
            <a:avLst/>
          </a:prstGeom>
          <a:noFill/>
        </p:spPr>
        <p:txBody>
          <a:bodyPr wrap="square">
            <a:spAutoFit/>
          </a:bodyPr>
          <a:lstStyle/>
          <a:p>
            <a:r>
              <a:rPr lang="en-US" altLang="ja-JP" sz="1050" dirty="0">
                <a:solidFill>
                  <a:srgbClr val="FF0000"/>
                </a:solidFill>
                <a:latin typeface="メイリオ" panose="020B0604030504040204" pitchFamily="50" charset="-128"/>
                <a:ea typeface="メイリオ" panose="020B0604030504040204" pitchFamily="50" charset="-128"/>
              </a:rPr>
              <a:t>LAN</a:t>
            </a:r>
            <a:r>
              <a:rPr lang="ja-JP" altLang="en-US" sz="1050" dirty="0">
                <a:solidFill>
                  <a:srgbClr val="FF0000"/>
                </a:solidFill>
                <a:latin typeface="メイリオ" panose="020B0604030504040204" pitchFamily="50" charset="-128"/>
                <a:ea typeface="メイリオ" panose="020B0604030504040204" pitchFamily="50" charset="-128"/>
              </a:rPr>
              <a:t>ケーブルで</a:t>
            </a:r>
            <a:endParaRPr lang="en-US" altLang="ja-JP" sz="1050" dirty="0">
              <a:solidFill>
                <a:srgbClr val="FF0000"/>
              </a:solidFill>
              <a:latin typeface="メイリオ" panose="020B0604030504040204" pitchFamily="50" charset="-128"/>
              <a:ea typeface="メイリオ" panose="020B0604030504040204" pitchFamily="50" charset="-128"/>
            </a:endParaRPr>
          </a:p>
          <a:p>
            <a:r>
              <a:rPr lang="ja-JP" altLang="en-US" sz="1050" dirty="0">
                <a:solidFill>
                  <a:srgbClr val="FF0000"/>
                </a:solidFill>
                <a:latin typeface="メイリオ" panose="020B0604030504040204" pitchFamily="50" charset="-128"/>
                <a:ea typeface="メイリオ" panose="020B0604030504040204" pitchFamily="50" charset="-128"/>
              </a:rPr>
              <a:t>インターネットに接続します。</a:t>
            </a:r>
            <a:endParaRPr lang="en-US" altLang="ja-JP" sz="1050" dirty="0">
              <a:solidFill>
                <a:srgbClr val="FF0000"/>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D94F6D40-0A9E-4C7E-A439-2C08DCF7DD0A}"/>
              </a:ext>
            </a:extLst>
          </p:cNvPr>
          <p:cNvSpPr txBox="1"/>
          <p:nvPr/>
        </p:nvSpPr>
        <p:spPr>
          <a:xfrm>
            <a:off x="813267" y="3864499"/>
            <a:ext cx="5465054" cy="276999"/>
          </a:xfrm>
          <a:prstGeom prst="rect">
            <a:avLst/>
          </a:prstGeom>
          <a:noFill/>
        </p:spPr>
        <p:txBody>
          <a:bodyPr wrap="square">
            <a:spAutoFit/>
          </a:bodyPr>
          <a:lstStyle/>
          <a:p>
            <a:r>
              <a:rPr lang="en-US" altLang="ja-JP" sz="1200" dirty="0">
                <a:solidFill>
                  <a:srgbClr val="FF0000"/>
                </a:solidFill>
                <a:latin typeface="メイリオ" panose="020B0604030504040204" pitchFamily="50" charset="-128"/>
                <a:ea typeface="メイリオ" panose="020B0604030504040204" pitchFamily="50" charset="-128"/>
              </a:rPr>
              <a:t>※LPWA</a:t>
            </a:r>
            <a:r>
              <a:rPr lang="ja-JP" altLang="en-US" sz="1200" dirty="0">
                <a:solidFill>
                  <a:srgbClr val="FF0000"/>
                </a:solidFill>
                <a:latin typeface="メイリオ" panose="020B0604030504040204" pitchFamily="50" charset="-128"/>
                <a:ea typeface="メイリオ" panose="020B0604030504040204" pitchFamily="50" charset="-128"/>
              </a:rPr>
              <a:t>版をご購入の方は</a:t>
            </a:r>
            <a:r>
              <a:rPr lang="en-US" altLang="ja-JP" sz="1200" dirty="0">
                <a:solidFill>
                  <a:srgbClr val="FF0000"/>
                </a:solidFill>
                <a:latin typeface="メイリオ" panose="020B0604030504040204" pitchFamily="50" charset="-128"/>
                <a:ea typeface="メイリオ" panose="020B0604030504040204" pitchFamily="50" charset="-128"/>
              </a:rPr>
              <a:t>P4</a:t>
            </a:r>
            <a:r>
              <a:rPr lang="ja-JP" altLang="en-US" sz="1200" dirty="0">
                <a:solidFill>
                  <a:srgbClr val="FF0000"/>
                </a:solidFill>
                <a:latin typeface="メイリオ" panose="020B0604030504040204" pitchFamily="50" charset="-128"/>
                <a:ea typeface="メイリオ" panose="020B0604030504040204" pitchFamily="50" charset="-128"/>
              </a:rPr>
              <a:t>の内容物以外に上記の部品が付属されます。</a:t>
            </a:r>
            <a:endParaRPr lang="en-US" altLang="ja-JP" sz="1200" dirty="0">
              <a:solidFill>
                <a:srgbClr val="FF0000"/>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228D2560-E6D9-41DB-8DBE-E0918E07EC51}"/>
              </a:ext>
            </a:extLst>
          </p:cNvPr>
          <p:cNvSpPr txBox="1"/>
          <p:nvPr/>
        </p:nvSpPr>
        <p:spPr>
          <a:xfrm>
            <a:off x="1741648" y="7043007"/>
            <a:ext cx="415498" cy="369332"/>
          </a:xfrm>
          <a:prstGeom prst="rect">
            <a:avLst/>
          </a:prstGeom>
          <a:noFill/>
        </p:spPr>
        <p:txBody>
          <a:bodyPr wrap="none" rtlCol="0">
            <a:spAutoFit/>
          </a:bodyPr>
          <a:lstStyle/>
          <a:p>
            <a:r>
              <a:rPr lang="ja-JP" altLang="en-US" b="1" dirty="0">
                <a:solidFill>
                  <a:srgbClr val="FF0000"/>
                </a:solidFill>
              </a:rPr>
              <a:t>①</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F6B36945-C63A-4009-8A24-A57994CC6502}"/>
              </a:ext>
            </a:extLst>
          </p:cNvPr>
          <p:cNvSpPr txBox="1"/>
          <p:nvPr/>
        </p:nvSpPr>
        <p:spPr>
          <a:xfrm>
            <a:off x="3908972" y="6133094"/>
            <a:ext cx="415498" cy="369332"/>
          </a:xfrm>
          <a:prstGeom prst="rect">
            <a:avLst/>
          </a:prstGeom>
          <a:noFill/>
        </p:spPr>
        <p:txBody>
          <a:bodyPr wrap="none" rtlCol="0">
            <a:spAutoFit/>
          </a:bodyPr>
          <a:lstStyle/>
          <a:p>
            <a:r>
              <a:rPr kumimoji="1" lang="ja-JP" altLang="en-US" b="1" dirty="0">
                <a:solidFill>
                  <a:srgbClr val="FF0000"/>
                </a:solidFill>
              </a:rPr>
              <a:t>②</a:t>
            </a:r>
          </a:p>
        </p:txBody>
      </p:sp>
      <p:sp>
        <p:nvSpPr>
          <p:cNvPr id="30" name="テキスト ボックス 29">
            <a:extLst>
              <a:ext uri="{FF2B5EF4-FFF2-40B4-BE49-F238E27FC236}">
                <a16:creationId xmlns:a16="http://schemas.microsoft.com/office/drawing/2014/main" id="{87BFF2A9-1D96-4BDF-8BE5-0F3F312D17E7}"/>
              </a:ext>
            </a:extLst>
          </p:cNvPr>
          <p:cNvSpPr txBox="1"/>
          <p:nvPr/>
        </p:nvSpPr>
        <p:spPr>
          <a:xfrm>
            <a:off x="1102047" y="6115059"/>
            <a:ext cx="415498" cy="369332"/>
          </a:xfrm>
          <a:prstGeom prst="rect">
            <a:avLst/>
          </a:prstGeom>
          <a:noFill/>
        </p:spPr>
        <p:txBody>
          <a:bodyPr wrap="none" rtlCol="0">
            <a:spAutoFit/>
          </a:bodyPr>
          <a:lstStyle/>
          <a:p>
            <a:r>
              <a:rPr kumimoji="1" lang="ja-JP" altLang="en-US" b="1" dirty="0">
                <a:solidFill>
                  <a:srgbClr val="FF0000"/>
                </a:solidFill>
              </a:rPr>
              <a:t>③</a:t>
            </a:r>
          </a:p>
        </p:txBody>
      </p:sp>
      <p:sp>
        <p:nvSpPr>
          <p:cNvPr id="34" name="テキスト ボックス 33"/>
          <p:cNvSpPr txBox="1"/>
          <p:nvPr/>
        </p:nvSpPr>
        <p:spPr>
          <a:xfrm>
            <a:off x="7182355" y="2530340"/>
            <a:ext cx="8490529" cy="923330"/>
          </a:xfrm>
          <a:prstGeom prst="rect">
            <a:avLst/>
          </a:prstGeom>
          <a:solidFill>
            <a:srgbClr val="FF0000"/>
          </a:solidFill>
        </p:spPr>
        <p:txBody>
          <a:bodyPr wrap="none" rtlCol="0">
            <a:spAutoFit/>
          </a:bodyPr>
          <a:lstStyle/>
          <a:p>
            <a:r>
              <a:rPr lang="ja-JP" altLang="en-US" dirty="0">
                <a:solidFill>
                  <a:schemeClr val="bg1"/>
                </a:solidFill>
              </a:rPr>
              <a:t>東京都提出は、これで良いかもしれないが、</a:t>
            </a:r>
            <a:endParaRPr lang="en-US" altLang="ja-JP" dirty="0">
              <a:solidFill>
                <a:schemeClr val="bg1"/>
              </a:solidFill>
            </a:endParaRPr>
          </a:p>
          <a:p>
            <a:r>
              <a:rPr lang="ja-JP" altLang="en-US" dirty="0">
                <a:solidFill>
                  <a:schemeClr val="bg1"/>
                </a:solidFill>
              </a:rPr>
              <a:t>配線が嫌な家もあると考えたら、</a:t>
            </a:r>
            <a:r>
              <a:rPr lang="en-US" altLang="ja-JP" dirty="0" err="1">
                <a:solidFill>
                  <a:schemeClr val="bg1"/>
                </a:solidFill>
              </a:rPr>
              <a:t>Wifi</a:t>
            </a:r>
            <a:r>
              <a:rPr lang="ja-JP" altLang="en-US" dirty="0">
                <a:solidFill>
                  <a:schemeClr val="bg1"/>
                </a:solidFill>
              </a:rPr>
              <a:t>接続も考えないといけないと思います。</a:t>
            </a:r>
            <a:endParaRPr lang="en-US" altLang="ja-JP" dirty="0">
              <a:solidFill>
                <a:schemeClr val="bg1"/>
              </a:solidFill>
            </a:endParaRPr>
          </a:p>
          <a:p>
            <a:r>
              <a:rPr kumimoji="1" lang="ja-JP" altLang="en-US" dirty="0">
                <a:solidFill>
                  <a:schemeClr val="bg1"/>
                </a:solidFill>
              </a:rPr>
              <a:t>しかも</a:t>
            </a:r>
            <a:r>
              <a:rPr kumimoji="1" lang="en-US" altLang="ja-JP" dirty="0">
                <a:solidFill>
                  <a:schemeClr val="bg1"/>
                </a:solidFill>
              </a:rPr>
              <a:t>DHCP</a:t>
            </a:r>
            <a:r>
              <a:rPr kumimoji="1" lang="ja-JP" altLang="en-US" dirty="0" err="1">
                <a:solidFill>
                  <a:schemeClr val="bg1"/>
                </a:solidFill>
              </a:rPr>
              <a:t>がぜって</a:t>
            </a:r>
            <a:r>
              <a:rPr kumimoji="1" lang="ja-JP" altLang="en-US" dirty="0">
                <a:solidFill>
                  <a:schemeClr val="bg1"/>
                </a:solidFill>
              </a:rPr>
              <a:t>いではないので、</a:t>
            </a:r>
            <a:r>
              <a:rPr kumimoji="1" lang="en-US" altLang="ja-JP" dirty="0" err="1">
                <a:solidFill>
                  <a:schemeClr val="bg1"/>
                </a:solidFill>
              </a:rPr>
              <a:t>GateWay</a:t>
            </a:r>
            <a:r>
              <a:rPr kumimoji="1" lang="ja-JP" altLang="en-US" dirty="0">
                <a:solidFill>
                  <a:schemeClr val="bg1"/>
                </a:solidFill>
              </a:rPr>
              <a:t>の設定も考えないといけないね。</a:t>
            </a:r>
          </a:p>
        </p:txBody>
      </p:sp>
      <p:sp>
        <p:nvSpPr>
          <p:cNvPr id="32" name="正方形/長方形 31">
            <a:extLst>
              <a:ext uri="{FF2B5EF4-FFF2-40B4-BE49-F238E27FC236}">
                <a16:creationId xmlns:a16="http://schemas.microsoft.com/office/drawing/2014/main" id="{5EA9960B-DAE5-495F-9D7B-46AE180C8A6D}"/>
              </a:ext>
            </a:extLst>
          </p:cNvPr>
          <p:cNvSpPr/>
          <p:nvPr/>
        </p:nvSpPr>
        <p:spPr>
          <a:xfrm>
            <a:off x="7182355" y="3669008"/>
            <a:ext cx="6415020" cy="3034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修正必要</a:t>
            </a:r>
            <a:endParaRPr kumimoji="1" lang="en-US" altLang="ja-JP" dirty="0"/>
          </a:p>
          <a:p>
            <a:pPr algn="ctr"/>
            <a:endParaRPr lang="en-US" altLang="ja-JP" dirty="0"/>
          </a:p>
          <a:p>
            <a:pPr algn="ctr"/>
            <a:r>
              <a:rPr kumimoji="1" lang="en-US" altLang="ja-JP" dirty="0"/>
              <a:t>11/10</a:t>
            </a:r>
          </a:p>
          <a:p>
            <a:pPr algn="ctr"/>
            <a:r>
              <a:rPr lang="en-US" altLang="ja-JP" dirty="0"/>
              <a:t>Wi-Fi</a:t>
            </a:r>
            <a:r>
              <a:rPr lang="ja-JP" altLang="en-US" dirty="0"/>
              <a:t>接続するにはモニターとラズパイに接続して設定する必要があり現状はユーザーに設定してもらう方法が定まっていないので東京都に提出するのは</a:t>
            </a:r>
            <a:r>
              <a:rPr lang="en-US" altLang="ja-JP" dirty="0"/>
              <a:t>LAN</a:t>
            </a:r>
            <a:r>
              <a:rPr lang="ja-JP" altLang="en-US" dirty="0"/>
              <a:t>ケーブル接続方法で行う</a:t>
            </a:r>
            <a:endParaRPr lang="en-US" altLang="ja-JP" dirty="0"/>
          </a:p>
          <a:p>
            <a:pPr algn="ctr"/>
            <a:endParaRPr kumimoji="1" lang="en-US" altLang="ja-JP" dirty="0"/>
          </a:p>
          <a:p>
            <a:pPr algn="ctr"/>
            <a:r>
              <a:rPr lang="ja-JP" altLang="en-US" dirty="0"/>
              <a:t>やるとしたら</a:t>
            </a:r>
            <a:r>
              <a:rPr lang="en-US" altLang="ja-JP" dirty="0"/>
              <a:t>Bluetooth</a:t>
            </a:r>
            <a:r>
              <a:rPr lang="ja-JP" altLang="en-US" dirty="0"/>
              <a:t>かモニター接続（ソース見られたり設定が返られてしまう恐れありのため打ち合わせ要事項</a:t>
            </a:r>
            <a:endParaRPr kumimoji="1" lang="ja-JP" altLang="en-US" dirty="0"/>
          </a:p>
        </p:txBody>
      </p:sp>
      <p:sp>
        <p:nvSpPr>
          <p:cNvPr id="36" name="四角形: 角を丸くする 35">
            <a:extLst>
              <a:ext uri="{FF2B5EF4-FFF2-40B4-BE49-F238E27FC236}">
                <a16:creationId xmlns:a16="http://schemas.microsoft.com/office/drawing/2014/main" id="{8C4A89C9-4EFC-4B17-90C7-050031665445}"/>
              </a:ext>
            </a:extLst>
          </p:cNvPr>
          <p:cNvSpPr/>
          <p:nvPr/>
        </p:nvSpPr>
        <p:spPr>
          <a:xfrm>
            <a:off x="7182355" y="7382489"/>
            <a:ext cx="6415020" cy="24824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200" b="1" dirty="0">
                <a:solidFill>
                  <a:schemeClr val="bg1"/>
                </a:solidFill>
              </a:rPr>
              <a:t>※LAN</a:t>
            </a:r>
            <a:r>
              <a:rPr lang="ja-JP" altLang="en-US" sz="1200" b="1" dirty="0">
                <a:solidFill>
                  <a:schemeClr val="bg1"/>
                </a:solidFill>
              </a:rPr>
              <a:t>ケーブルを利用せずに</a:t>
            </a:r>
            <a:r>
              <a:rPr lang="en-US" altLang="ja-JP" sz="1200" b="1" dirty="0">
                <a:solidFill>
                  <a:schemeClr val="bg1"/>
                </a:solidFill>
              </a:rPr>
              <a:t>Wi-Fi</a:t>
            </a:r>
            <a:r>
              <a:rPr lang="ja-JP" altLang="en-US" sz="1200" b="1" dirty="0">
                <a:solidFill>
                  <a:schemeClr val="bg1"/>
                </a:solidFill>
              </a:rPr>
              <a:t>の接続でも対応ができるように改良中です。</a:t>
            </a:r>
            <a:endParaRPr kumimoji="1" lang="ja-JP" altLang="en-US" sz="1200" b="1" dirty="0">
              <a:solidFill>
                <a:schemeClr val="bg1"/>
              </a:solidFill>
            </a:endParaRPr>
          </a:p>
        </p:txBody>
      </p:sp>
      <p:sp>
        <p:nvSpPr>
          <p:cNvPr id="37" name="スライド番号プレースホルダー 3">
            <a:extLst>
              <a:ext uri="{FF2B5EF4-FFF2-40B4-BE49-F238E27FC236}">
                <a16:creationId xmlns:a16="http://schemas.microsoft.com/office/drawing/2014/main" id="{98F9DA42-C81E-4BA8-93E8-194AAFC271C2}"/>
              </a:ext>
            </a:extLst>
          </p:cNvPr>
          <p:cNvSpPr>
            <a:spLocks noGrp="1"/>
          </p:cNvSpPr>
          <p:nvPr>
            <p:ph type="sldNum" sz="quarter" idx="12"/>
          </p:nvPr>
        </p:nvSpPr>
        <p:spPr>
          <a:xfrm>
            <a:off x="4843463" y="9181397"/>
            <a:ext cx="1543050" cy="527403"/>
          </a:xfrm>
        </p:spPr>
        <p:txBody>
          <a:bodyPr/>
          <a:lstStyle/>
          <a:p>
            <a:fld id="{9DE922E8-CF14-294C-857A-00CAF9992402}" type="slidenum">
              <a:rPr kumimoji="1" lang="ja-JP" altLang="en-US" smtClean="0"/>
              <a:t>11</a:t>
            </a:fld>
            <a:endParaRPr kumimoji="1" lang="ja-JP" altLang="en-US"/>
          </a:p>
        </p:txBody>
      </p:sp>
      <p:sp>
        <p:nvSpPr>
          <p:cNvPr id="3" name="四角形: 角を丸くする 2">
            <a:extLst>
              <a:ext uri="{FF2B5EF4-FFF2-40B4-BE49-F238E27FC236}">
                <a16:creationId xmlns:a16="http://schemas.microsoft.com/office/drawing/2014/main" id="{2821862A-224D-4C01-9464-2CD7ED58305C}"/>
              </a:ext>
            </a:extLst>
          </p:cNvPr>
          <p:cNvSpPr/>
          <p:nvPr/>
        </p:nvSpPr>
        <p:spPr>
          <a:xfrm>
            <a:off x="304800" y="1359916"/>
            <a:ext cx="6347791" cy="2836689"/>
          </a:xfrm>
          <a:prstGeom prst="roundRect">
            <a:avLst>
              <a:gd name="adj" fmla="val 0"/>
            </a:avLst>
          </a:pr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屋内, テーブル, 座る, キッチン が含まれている画像&#10;&#10;自動的に生成された説明">
            <a:extLst>
              <a:ext uri="{FF2B5EF4-FFF2-40B4-BE49-F238E27FC236}">
                <a16:creationId xmlns:a16="http://schemas.microsoft.com/office/drawing/2014/main" id="{FD4EBF0B-3BB9-454C-A97F-9E38B2CD8209}"/>
              </a:ext>
            </a:extLst>
          </p:cNvPr>
          <p:cNvPicPr>
            <a:picLocks noChangeAspect="1"/>
          </p:cNvPicPr>
          <p:nvPr/>
        </p:nvPicPr>
        <p:blipFill>
          <a:blip r:embed="rId2"/>
          <a:stretch>
            <a:fillRect/>
          </a:stretch>
        </p:blipFill>
        <p:spPr>
          <a:xfrm>
            <a:off x="3593001" y="1674660"/>
            <a:ext cx="1669266" cy="1510540"/>
          </a:xfrm>
          <a:prstGeom prst="rect">
            <a:avLst/>
          </a:prstGeom>
        </p:spPr>
      </p:pic>
      <p:sp>
        <p:nvSpPr>
          <p:cNvPr id="39" name="正方形/長方形 38">
            <a:extLst>
              <a:ext uri="{FF2B5EF4-FFF2-40B4-BE49-F238E27FC236}">
                <a16:creationId xmlns:a16="http://schemas.microsoft.com/office/drawing/2014/main" id="{0661730F-4F32-46A3-B9DB-A9C6579BE023}"/>
              </a:ext>
            </a:extLst>
          </p:cNvPr>
          <p:cNvSpPr/>
          <p:nvPr/>
        </p:nvSpPr>
        <p:spPr>
          <a:xfrm>
            <a:off x="1698035" y="6640209"/>
            <a:ext cx="1016422" cy="369332"/>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5719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台の上に置かれた歯ブラシ&#10;&#10;中程度の精度で自動的に生成された説明">
            <a:extLst>
              <a:ext uri="{FF2B5EF4-FFF2-40B4-BE49-F238E27FC236}">
                <a16:creationId xmlns:a16="http://schemas.microsoft.com/office/drawing/2014/main" id="{3C66CF77-3725-410E-AA3F-8684CF26114F}"/>
              </a:ext>
            </a:extLst>
          </p:cNvPr>
          <p:cNvPicPr>
            <a:picLocks noChangeAspect="1"/>
          </p:cNvPicPr>
          <p:nvPr/>
        </p:nvPicPr>
        <p:blipFill>
          <a:blip r:embed="rId2"/>
          <a:stretch>
            <a:fillRect/>
          </a:stretch>
        </p:blipFill>
        <p:spPr>
          <a:xfrm rot="5400000">
            <a:off x="1138557" y="4464744"/>
            <a:ext cx="1494420" cy="2065061"/>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bg1"/>
                </a:solidFill>
                <a:latin typeface="メイリオ" panose="020B0604030504040204" pitchFamily="50" charset="-128"/>
                <a:ea typeface="メイリオ" panose="020B0604030504040204" pitchFamily="50" charset="-128"/>
              </a:rPr>
              <a:t>LPWA</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-2</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AD2CA28-175D-47D8-9715-B3C69E782A3E}"/>
              </a:ext>
            </a:extLst>
          </p:cNvPr>
          <p:cNvGrpSpPr>
            <a:grpSpLocks noChangeAspect="1"/>
          </p:cNvGrpSpPr>
          <p:nvPr/>
        </p:nvGrpSpPr>
        <p:grpSpPr>
          <a:xfrm>
            <a:off x="862155" y="2483007"/>
            <a:ext cx="1992018" cy="1698617"/>
            <a:chOff x="1546256" y="2433218"/>
            <a:chExt cx="3364184" cy="2868684"/>
          </a:xfrm>
        </p:grpSpPr>
        <p:pic>
          <p:nvPicPr>
            <p:cNvPr id="5" name="図 4" descr="自転車のハンドル&#10;&#10;低い精度で自動的に生成された説明">
              <a:extLst>
                <a:ext uri="{FF2B5EF4-FFF2-40B4-BE49-F238E27FC236}">
                  <a16:creationId xmlns:a16="http://schemas.microsoft.com/office/drawing/2014/main" id="{9D47DA71-E4E1-4D10-A6EB-01E77DEEFB95}"/>
                </a:ext>
              </a:extLst>
            </p:cNvPr>
            <p:cNvPicPr>
              <a:picLocks noChangeAspect="1"/>
            </p:cNvPicPr>
            <p:nvPr/>
          </p:nvPicPr>
          <p:blipFill>
            <a:blip r:embed="rId3"/>
            <a:stretch>
              <a:fillRect/>
            </a:stretch>
          </p:blipFill>
          <p:spPr>
            <a:xfrm>
              <a:off x="1546256" y="2433218"/>
              <a:ext cx="3364184" cy="2868684"/>
            </a:xfrm>
            <a:prstGeom prst="rect">
              <a:avLst/>
            </a:prstGeom>
          </p:spPr>
        </p:pic>
        <p:sp>
          <p:nvSpPr>
            <p:cNvPr id="13" name="正方形/長方形 12">
              <a:extLst>
                <a:ext uri="{FF2B5EF4-FFF2-40B4-BE49-F238E27FC236}">
                  <a16:creationId xmlns:a16="http://schemas.microsoft.com/office/drawing/2014/main" id="{F132DE7D-4E53-4E64-B06D-FF324DCF437C}"/>
                </a:ext>
              </a:extLst>
            </p:cNvPr>
            <p:cNvSpPr/>
            <p:nvPr/>
          </p:nvSpPr>
          <p:spPr>
            <a:xfrm>
              <a:off x="2677580" y="4007194"/>
              <a:ext cx="550768" cy="5282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8FF7F070-9368-49A7-8155-F13D3622C869}"/>
              </a:ext>
            </a:extLst>
          </p:cNvPr>
          <p:cNvSpPr txBox="1"/>
          <p:nvPr/>
        </p:nvSpPr>
        <p:spPr>
          <a:xfrm>
            <a:off x="731897" y="1743996"/>
            <a:ext cx="5875507" cy="461665"/>
          </a:xfrm>
          <a:prstGeom prst="rect">
            <a:avLst/>
          </a:prstGeom>
          <a:noFill/>
        </p:spPr>
        <p:txBody>
          <a:bodyPr wrap="square">
            <a:spAutoFit/>
          </a:bodyPr>
          <a:lstStyle/>
          <a:p>
            <a:pPr marL="171450" indent="-1714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版は付属の「</a:t>
            </a:r>
            <a:r>
              <a:rPr lang="en-US" altLang="ja-JP" sz="1200" dirty="0">
                <a:latin typeface="メイリオ" panose="020B0604030504040204" pitchFamily="50" charset="-128"/>
                <a:ea typeface="メイリオ" panose="020B0604030504040204" pitchFamily="50" charset="-128"/>
              </a:rPr>
              <a:t>LoRa</a:t>
            </a:r>
            <a:r>
              <a:rPr lang="ja-JP" altLang="en-US" sz="1200" dirty="0">
                <a:latin typeface="メイリオ" panose="020B0604030504040204" pitchFamily="50" charset="-128"/>
                <a:ea typeface="メイリオ" panose="020B0604030504040204" pitchFamily="50" charset="-128"/>
              </a:rPr>
              <a:t>用アンテナ」の接続が必要です。</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付属の専用アンテナを、赤キャップを外して取り付けてください。</a:t>
            </a:r>
          </a:p>
        </p:txBody>
      </p:sp>
      <p:sp>
        <p:nvSpPr>
          <p:cNvPr id="8" name="正方形/長方形 7">
            <a:extLst>
              <a:ext uri="{FF2B5EF4-FFF2-40B4-BE49-F238E27FC236}">
                <a16:creationId xmlns:a16="http://schemas.microsoft.com/office/drawing/2014/main" id="{B5CF56FD-F643-42CE-B9F5-AC36BA142701}"/>
              </a:ext>
            </a:extLst>
          </p:cNvPr>
          <p:cNvSpPr/>
          <p:nvPr/>
        </p:nvSpPr>
        <p:spPr>
          <a:xfrm rot="1276397">
            <a:off x="699537" y="5324791"/>
            <a:ext cx="2081748" cy="3449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426C2745-5FD8-4B00-A8F0-30F80DE4B5C1}"/>
              </a:ext>
            </a:extLst>
          </p:cNvPr>
          <p:cNvSpPr>
            <a:spLocks noGrp="1"/>
          </p:cNvSpPr>
          <p:nvPr>
            <p:ph type="sldNum" sz="quarter" idx="12"/>
          </p:nvPr>
        </p:nvSpPr>
        <p:spPr/>
        <p:txBody>
          <a:bodyPr/>
          <a:lstStyle/>
          <a:p>
            <a:fld id="{9DE922E8-CF14-294C-857A-00CAF9992402}" type="slidenum">
              <a:rPr kumimoji="1" lang="ja-JP" altLang="en-US" smtClean="0"/>
              <a:t>12</a:t>
            </a:fld>
            <a:endParaRPr kumimoji="1" lang="ja-JP" altLang="en-US"/>
          </a:p>
        </p:txBody>
      </p:sp>
      <p:cxnSp>
        <p:nvCxnSpPr>
          <p:cNvPr id="11" name="直線矢印コネクタ 10">
            <a:extLst>
              <a:ext uri="{FF2B5EF4-FFF2-40B4-BE49-F238E27FC236}">
                <a16:creationId xmlns:a16="http://schemas.microsoft.com/office/drawing/2014/main" id="{9FBE384A-896B-4F94-9CFA-5674FA0EF5AB}"/>
              </a:ext>
            </a:extLst>
          </p:cNvPr>
          <p:cNvCxnSpPr>
            <a:cxnSpLocks/>
            <a:stCxn id="13" idx="2"/>
            <a:endCxn id="8" idx="0"/>
          </p:cNvCxnSpPr>
          <p:nvPr/>
        </p:nvCxnSpPr>
        <p:spPr>
          <a:xfrm>
            <a:off x="1695102" y="3727774"/>
            <a:ext cx="107889" cy="16087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図 1">
            <a:extLst>
              <a:ext uri="{FF2B5EF4-FFF2-40B4-BE49-F238E27FC236}">
                <a16:creationId xmlns:a16="http://schemas.microsoft.com/office/drawing/2014/main" id="{AE0BAB5B-6AD8-4628-92D8-1DCA0FA61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642" y="2483007"/>
            <a:ext cx="1543051" cy="378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矢印: 右 2">
            <a:extLst>
              <a:ext uri="{FF2B5EF4-FFF2-40B4-BE49-F238E27FC236}">
                <a16:creationId xmlns:a16="http://schemas.microsoft.com/office/drawing/2014/main" id="{21245932-AB16-42DC-ADA7-2CDC8C487E35}"/>
              </a:ext>
            </a:extLst>
          </p:cNvPr>
          <p:cNvSpPr/>
          <p:nvPr/>
        </p:nvSpPr>
        <p:spPr>
          <a:xfrm>
            <a:off x="3213100" y="4185842"/>
            <a:ext cx="710601" cy="534179"/>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984B00F-64F0-4FE8-8B01-93A0FDD368B0}"/>
              </a:ext>
            </a:extLst>
          </p:cNvPr>
          <p:cNvSpPr txBox="1"/>
          <p:nvPr/>
        </p:nvSpPr>
        <p:spPr>
          <a:xfrm>
            <a:off x="534843" y="1368876"/>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 「</a:t>
            </a:r>
            <a:r>
              <a:rPr lang="en-US" altLang="ja-JP" sz="1600" b="1" dirty="0">
                <a:latin typeface="メイリオ" panose="020B0604030504040204" pitchFamily="50" charset="-128"/>
                <a:ea typeface="メイリオ" panose="020B0604030504040204" pitchFamily="50" charset="-128"/>
              </a:rPr>
              <a:t>LoRa</a:t>
            </a:r>
            <a:r>
              <a:rPr lang="ja-JP" altLang="en-US" sz="1600" b="1" dirty="0">
                <a:latin typeface="メイリオ" panose="020B0604030504040204" pitchFamily="50" charset="-128"/>
                <a:ea typeface="メイリオ" panose="020B0604030504040204" pitchFamily="50" charset="-128"/>
              </a:rPr>
              <a:t>用アンテナ」の接続</a:t>
            </a:r>
            <a:endParaRPr lang="en-US" altLang="ja-JP" sz="1600" b="1"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76576326-2EAD-48C2-9A7B-123A1B549CA3}"/>
              </a:ext>
            </a:extLst>
          </p:cNvPr>
          <p:cNvSpPr txBox="1"/>
          <p:nvPr/>
        </p:nvSpPr>
        <p:spPr>
          <a:xfrm>
            <a:off x="1532040" y="6545900"/>
            <a:ext cx="3900024"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アンテナは強く締めすぎないようにご注意ください。</a:t>
            </a:r>
          </a:p>
        </p:txBody>
      </p:sp>
      <p:sp>
        <p:nvSpPr>
          <p:cNvPr id="18" name="矢印: 五方向 17">
            <a:extLst>
              <a:ext uri="{FF2B5EF4-FFF2-40B4-BE49-F238E27FC236}">
                <a16:creationId xmlns:a16="http://schemas.microsoft.com/office/drawing/2014/main" id="{49904039-6517-42C3-9292-2B5BED45413F}"/>
              </a:ext>
            </a:extLst>
          </p:cNvPr>
          <p:cNvSpPr/>
          <p:nvPr/>
        </p:nvSpPr>
        <p:spPr>
          <a:xfrm flipH="1">
            <a:off x="1478987" y="7108501"/>
            <a:ext cx="3900024" cy="484632"/>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メイリオ" panose="020B0604030504040204" pitchFamily="50" charset="-128"/>
                <a:ea typeface="メイリオ" panose="020B0604030504040204" pitchFamily="50" charset="-128"/>
              </a:rPr>
              <a:t>P6</a:t>
            </a:r>
            <a:r>
              <a:rPr kumimoji="1" lang="ja-JP" altLang="en-US" sz="1800" dirty="0">
                <a:solidFill>
                  <a:schemeClr val="tx1"/>
                </a:solidFill>
                <a:latin typeface="メイリオ" panose="020B0604030504040204" pitchFamily="50" charset="-128"/>
                <a:ea typeface="メイリオ" panose="020B0604030504040204" pitchFamily="50" charset="-128"/>
              </a:rPr>
              <a:t>に戻ります</a:t>
            </a:r>
          </a:p>
        </p:txBody>
      </p:sp>
    </p:spTree>
    <p:extLst>
      <p:ext uri="{BB962C8B-B14F-4D97-AF65-F5344CB8AC3E}">
        <p14:creationId xmlns:p14="http://schemas.microsoft.com/office/powerpoint/2010/main" val="316787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設置</a:t>
            </a:r>
            <a:r>
              <a:rPr lang="ja-JP" altLang="en-US" sz="2000" dirty="0">
                <a:solidFill>
                  <a:schemeClr val="bg1"/>
                </a:solidFill>
                <a:latin typeface="メイリオ" panose="020B0604030504040204" pitchFamily="50" charset="-128"/>
                <a:ea typeface="メイリオ" panose="020B0604030504040204" pitchFamily="50" charset="-128"/>
              </a:rPr>
              <a:t>例外観図</a:t>
            </a:r>
            <a:r>
              <a:rPr lang="en-US" altLang="ja-JP" sz="2000" dirty="0">
                <a:solidFill>
                  <a:schemeClr val="bg1"/>
                </a:solidFill>
                <a:latin typeface="メイリオ" panose="020B0604030504040204" pitchFamily="50" charset="-128"/>
                <a:ea typeface="メイリオ" panose="020B0604030504040204" pitchFamily="50" charset="-128"/>
              </a:rPr>
              <a:t>(</a:t>
            </a:r>
            <a:r>
              <a:rPr lang="ja-JP" altLang="en-US" sz="2000" dirty="0">
                <a:solidFill>
                  <a:schemeClr val="bg1"/>
                </a:solidFill>
                <a:latin typeface="メイリオ" panose="020B0604030504040204" pitchFamily="50" charset="-128"/>
                <a:ea typeface="メイリオ" panose="020B0604030504040204" pitchFamily="50" charset="-128"/>
              </a:rPr>
              <a:t>オプション含む</a:t>
            </a:r>
            <a:r>
              <a:rPr lang="en-US" altLang="ja-JP" sz="2000" dirty="0">
                <a:solidFill>
                  <a:schemeClr val="bg1"/>
                </a:solidFill>
                <a:latin typeface="メイリオ" panose="020B0604030504040204" pitchFamily="50" charset="-128"/>
                <a:ea typeface="メイリオ" panose="020B0604030504040204" pitchFamily="50" charset="-128"/>
              </a:rPr>
              <a:t>)</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13</a:t>
            </a:fld>
            <a:endParaRPr kumimoji="1" lang="ja-JP" altLang="en-US" dirty="0"/>
          </a:p>
        </p:txBody>
      </p:sp>
      <p:sp>
        <p:nvSpPr>
          <p:cNvPr id="25" name="正方形/長方形 24">
            <a:extLst>
              <a:ext uri="{FF2B5EF4-FFF2-40B4-BE49-F238E27FC236}">
                <a16:creationId xmlns:a16="http://schemas.microsoft.com/office/drawing/2014/main" id="{582A3A31-6BC9-4515-8002-9BA6DEF4FA9A}"/>
              </a:ext>
            </a:extLst>
          </p:cNvPr>
          <p:cNvSpPr/>
          <p:nvPr/>
        </p:nvSpPr>
        <p:spPr>
          <a:xfrm>
            <a:off x="4655487" y="2248586"/>
            <a:ext cx="1853612" cy="436099"/>
          </a:xfrm>
          <a:prstGeom prst="rect">
            <a:avLst/>
          </a:prstGeom>
          <a:solidFill>
            <a:schemeClr val="bg1">
              <a:lumMod val="85000"/>
            </a:schemeClr>
          </a:solid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solidFill>
                  <a:schemeClr val="bg1">
                    <a:lumMod val="50000"/>
                  </a:schemeClr>
                </a:solidFill>
                <a:latin typeface="メイリオ" panose="020B0604030504040204" pitchFamily="50" charset="-128"/>
                <a:ea typeface="メイリオ" panose="020B0604030504040204" pitchFamily="50" charset="-128"/>
              </a:rPr>
              <a:t>ゴミ除け網</a:t>
            </a:r>
            <a:br>
              <a:rPr lang="en-US" altLang="ja-JP" sz="1400" dirty="0">
                <a:solidFill>
                  <a:schemeClr val="bg1">
                    <a:lumMod val="50000"/>
                  </a:schemeClr>
                </a:solidFill>
                <a:latin typeface="メイリオ" panose="020B0604030504040204" pitchFamily="50" charset="-128"/>
                <a:ea typeface="メイリオ" panose="020B0604030504040204" pitchFamily="50" charset="-128"/>
              </a:rPr>
            </a:br>
            <a:r>
              <a:rPr lang="ja-JP" altLang="en-US" sz="800" dirty="0">
                <a:solidFill>
                  <a:schemeClr val="bg1">
                    <a:lumMod val="50000"/>
                  </a:schemeClr>
                </a:solidFill>
                <a:latin typeface="メイリオ" panose="020B0604030504040204" pitchFamily="50" charset="-128"/>
                <a:ea typeface="メイリオ" panose="020B0604030504040204" pitchFamily="50" charset="-128"/>
              </a:rPr>
              <a:t>（オプション）</a:t>
            </a:r>
            <a:endParaRPr kumimoji="1" lang="en-US" altLang="ja-JP" sz="800" dirty="0">
              <a:solidFill>
                <a:schemeClr val="bg1">
                  <a:lumMod val="50000"/>
                </a:schemeClr>
              </a:solidFill>
            </a:endParaRPr>
          </a:p>
        </p:txBody>
      </p:sp>
      <p:pic>
        <p:nvPicPr>
          <p:cNvPr id="1026" name="図 1">
            <a:extLst>
              <a:ext uri="{FF2B5EF4-FFF2-40B4-BE49-F238E27FC236}">
                <a16:creationId xmlns:a16="http://schemas.microsoft.com/office/drawing/2014/main" id="{28D3758C-8B71-4A74-9C42-F6632DA04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193" y="2175312"/>
            <a:ext cx="1656886" cy="687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矢印コネクタ 4">
            <a:extLst>
              <a:ext uri="{FF2B5EF4-FFF2-40B4-BE49-F238E27FC236}">
                <a16:creationId xmlns:a16="http://schemas.microsoft.com/office/drawing/2014/main" id="{2E172F29-7ACC-4703-A542-53D90D581E3D}"/>
              </a:ext>
            </a:extLst>
          </p:cNvPr>
          <p:cNvCxnSpPr>
            <a:cxnSpLocks/>
            <a:stCxn id="25" idx="1"/>
          </p:cNvCxnSpPr>
          <p:nvPr/>
        </p:nvCxnSpPr>
        <p:spPr>
          <a:xfrm flipH="1">
            <a:off x="3433111" y="2466636"/>
            <a:ext cx="1222376" cy="218049"/>
          </a:xfrm>
          <a:prstGeom prst="straightConnector1">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B1D92A61-62D2-45F9-BA7A-9A2AE3110AC6}"/>
              </a:ext>
            </a:extLst>
          </p:cNvPr>
          <p:cNvSpPr/>
          <p:nvPr/>
        </p:nvSpPr>
        <p:spPr>
          <a:xfrm>
            <a:off x="4655487" y="2872692"/>
            <a:ext cx="1853612" cy="407814"/>
          </a:xfrm>
          <a:prstGeom prst="rect">
            <a:avLst/>
          </a:prstGeom>
          <a:no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solidFill>
                  <a:schemeClr val="bg1">
                    <a:lumMod val="50000"/>
                  </a:schemeClr>
                </a:solidFill>
                <a:latin typeface="メイリオ" panose="020B0604030504040204" pitchFamily="50" charset="-128"/>
                <a:ea typeface="メイリオ" panose="020B0604030504040204" pitchFamily="50" charset="-128"/>
              </a:rPr>
              <a:t>雨量計測機</a:t>
            </a:r>
            <a:endParaRPr kumimoji="1" lang="en-US" altLang="ja-JP" sz="1400" dirty="0">
              <a:solidFill>
                <a:schemeClr val="bg1">
                  <a:lumMod val="50000"/>
                </a:schemeClr>
              </a:solidFill>
            </a:endParaRPr>
          </a:p>
        </p:txBody>
      </p:sp>
      <p:cxnSp>
        <p:nvCxnSpPr>
          <p:cNvPr id="28" name="直線矢印コネクタ 27">
            <a:extLst>
              <a:ext uri="{FF2B5EF4-FFF2-40B4-BE49-F238E27FC236}">
                <a16:creationId xmlns:a16="http://schemas.microsoft.com/office/drawing/2014/main" id="{1486C697-03A7-4C87-BF2E-B4D1EF68BC22}"/>
              </a:ext>
            </a:extLst>
          </p:cNvPr>
          <p:cNvCxnSpPr>
            <a:cxnSpLocks/>
            <a:stCxn id="24" idx="1"/>
          </p:cNvCxnSpPr>
          <p:nvPr/>
        </p:nvCxnSpPr>
        <p:spPr>
          <a:xfrm flipH="1" flipV="1">
            <a:off x="3585511" y="3057359"/>
            <a:ext cx="1069976" cy="19240"/>
          </a:xfrm>
          <a:prstGeom prst="straightConnector1">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0" name="正方形/長方形 29">
            <a:extLst>
              <a:ext uri="{FF2B5EF4-FFF2-40B4-BE49-F238E27FC236}">
                <a16:creationId xmlns:a16="http://schemas.microsoft.com/office/drawing/2014/main" id="{40E7FA05-B15C-4C73-81D6-58D5D834D0CA}"/>
              </a:ext>
            </a:extLst>
          </p:cNvPr>
          <p:cNvSpPr/>
          <p:nvPr/>
        </p:nvSpPr>
        <p:spPr>
          <a:xfrm>
            <a:off x="374435" y="3274226"/>
            <a:ext cx="1222376" cy="369332"/>
          </a:xfrm>
          <a:prstGeom prst="rect">
            <a:avLst/>
          </a:prstGeom>
          <a:solidFill>
            <a:schemeClr val="bg1">
              <a:lumMod val="85000"/>
            </a:schemeClr>
          </a:solid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固定ネジ</a:t>
            </a:r>
            <a:endParaRPr kumimoji="1" lang="en-US" altLang="ja-JP" sz="1400" dirty="0">
              <a:solidFill>
                <a:schemeClr val="bg1">
                  <a:lumMod val="50000"/>
                </a:schemeClr>
              </a:solidFill>
            </a:endParaRPr>
          </a:p>
        </p:txBody>
      </p:sp>
      <p:sp>
        <p:nvSpPr>
          <p:cNvPr id="35" name="正方形/長方形 34">
            <a:extLst>
              <a:ext uri="{FF2B5EF4-FFF2-40B4-BE49-F238E27FC236}">
                <a16:creationId xmlns:a16="http://schemas.microsoft.com/office/drawing/2014/main" id="{5F5E8D74-BE26-4399-98B6-EA3B68993FEA}"/>
              </a:ext>
            </a:extLst>
          </p:cNvPr>
          <p:cNvSpPr/>
          <p:nvPr/>
        </p:nvSpPr>
        <p:spPr>
          <a:xfrm>
            <a:off x="4707739" y="3733760"/>
            <a:ext cx="1853612" cy="407814"/>
          </a:xfrm>
          <a:prstGeom prst="rect">
            <a:avLst/>
          </a:prstGeom>
          <a:solidFill>
            <a:schemeClr val="bg1">
              <a:lumMod val="85000"/>
            </a:schemeClr>
          </a:solid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dirty="0">
                <a:solidFill>
                  <a:schemeClr val="bg1">
                    <a:lumMod val="50000"/>
                  </a:schemeClr>
                </a:solidFill>
                <a:latin typeface="メイリオ" panose="020B0604030504040204" pitchFamily="50" charset="-128"/>
                <a:ea typeface="メイリオ" panose="020B0604030504040204" pitchFamily="50" charset="-128"/>
              </a:rPr>
              <a:t>雨量計ポスト</a:t>
            </a:r>
            <a:br>
              <a:rPr lang="en-US" altLang="ja-JP" sz="1400" dirty="0">
                <a:solidFill>
                  <a:schemeClr val="bg1">
                    <a:lumMod val="50000"/>
                  </a:schemeClr>
                </a:solidFill>
                <a:latin typeface="メイリオ" panose="020B0604030504040204" pitchFamily="50" charset="-128"/>
                <a:ea typeface="メイリオ" panose="020B0604030504040204" pitchFamily="50" charset="-128"/>
              </a:rPr>
            </a:br>
            <a:r>
              <a:rPr lang="ja-JP" altLang="en-US" sz="800" dirty="0">
                <a:solidFill>
                  <a:schemeClr val="bg1">
                    <a:lumMod val="50000"/>
                  </a:schemeClr>
                </a:solidFill>
                <a:latin typeface="メイリオ" panose="020B0604030504040204" pitchFamily="50" charset="-128"/>
                <a:ea typeface="メイリオ" panose="020B0604030504040204" pitchFamily="50" charset="-128"/>
              </a:rPr>
              <a:t>（オプション）</a:t>
            </a:r>
            <a:endParaRPr kumimoji="1" lang="en-US" altLang="ja-JP" sz="800" dirty="0">
              <a:solidFill>
                <a:schemeClr val="bg1">
                  <a:lumMod val="50000"/>
                </a:schemeClr>
              </a:solidFill>
            </a:endParaRPr>
          </a:p>
        </p:txBody>
      </p:sp>
      <p:cxnSp>
        <p:nvCxnSpPr>
          <p:cNvPr id="36" name="コネクタ: カギ線 35">
            <a:extLst>
              <a:ext uri="{FF2B5EF4-FFF2-40B4-BE49-F238E27FC236}">
                <a16:creationId xmlns:a16="http://schemas.microsoft.com/office/drawing/2014/main" id="{B9BF9E4E-9241-4762-AC57-EF519EA237D3}"/>
              </a:ext>
            </a:extLst>
          </p:cNvPr>
          <p:cNvCxnSpPr>
            <a:cxnSpLocks/>
            <a:stCxn id="35" idx="1"/>
          </p:cNvCxnSpPr>
          <p:nvPr/>
        </p:nvCxnSpPr>
        <p:spPr>
          <a:xfrm rot="10800000" flipV="1">
            <a:off x="3361009" y="3937667"/>
            <a:ext cx="1346730" cy="1148288"/>
          </a:xfrm>
          <a:prstGeom prst="bentConnector3">
            <a:avLst>
              <a:gd name="adj1" fmla="val 50000"/>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8" name="正方形/長方形 37">
            <a:extLst>
              <a:ext uri="{FF2B5EF4-FFF2-40B4-BE49-F238E27FC236}">
                <a16:creationId xmlns:a16="http://schemas.microsoft.com/office/drawing/2014/main" id="{8B7AE21F-9F88-4B8C-83A7-AE58D90B0359}"/>
              </a:ext>
            </a:extLst>
          </p:cNvPr>
          <p:cNvSpPr/>
          <p:nvPr/>
        </p:nvSpPr>
        <p:spPr>
          <a:xfrm>
            <a:off x="361374" y="5487155"/>
            <a:ext cx="1222376" cy="369332"/>
          </a:xfrm>
          <a:prstGeom prst="rect">
            <a:avLst/>
          </a:prstGeom>
          <a:solidFill>
            <a:schemeClr val="bg1">
              <a:lumMod val="85000"/>
            </a:schemeClr>
          </a:solid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水抜き穴</a:t>
            </a:r>
            <a:endParaRPr kumimoji="1" lang="en-US" altLang="ja-JP" sz="1400" dirty="0">
              <a:solidFill>
                <a:schemeClr val="bg1">
                  <a:lumMod val="50000"/>
                </a:schemeClr>
              </a:solidFill>
            </a:endParaRPr>
          </a:p>
        </p:txBody>
      </p:sp>
      <p:cxnSp>
        <p:nvCxnSpPr>
          <p:cNvPr id="40" name="コネクタ: カギ線 39">
            <a:extLst>
              <a:ext uri="{FF2B5EF4-FFF2-40B4-BE49-F238E27FC236}">
                <a16:creationId xmlns:a16="http://schemas.microsoft.com/office/drawing/2014/main" id="{779BFD7C-A05E-4E29-8FF2-900549BC1303}"/>
              </a:ext>
            </a:extLst>
          </p:cNvPr>
          <p:cNvCxnSpPr>
            <a:cxnSpLocks/>
            <a:stCxn id="38" idx="3"/>
          </p:cNvCxnSpPr>
          <p:nvPr/>
        </p:nvCxnSpPr>
        <p:spPr>
          <a:xfrm>
            <a:off x="1583750" y="5671821"/>
            <a:ext cx="1748712" cy="1421047"/>
          </a:xfrm>
          <a:prstGeom prst="bentConnector3">
            <a:avLst>
              <a:gd name="adj1" fmla="val 41404"/>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43" name="正方形/長方形 42">
            <a:extLst>
              <a:ext uri="{FF2B5EF4-FFF2-40B4-BE49-F238E27FC236}">
                <a16:creationId xmlns:a16="http://schemas.microsoft.com/office/drawing/2014/main" id="{D9565A19-76DC-4BFE-9DF3-6DEDE2C6ED01}"/>
              </a:ext>
            </a:extLst>
          </p:cNvPr>
          <p:cNvSpPr/>
          <p:nvPr/>
        </p:nvSpPr>
        <p:spPr>
          <a:xfrm>
            <a:off x="348310" y="6105996"/>
            <a:ext cx="1587845" cy="369332"/>
          </a:xfrm>
          <a:prstGeom prst="rect">
            <a:avLst/>
          </a:prstGeom>
          <a:solidFill>
            <a:schemeClr val="bg1">
              <a:lumMod val="85000"/>
            </a:schemeClr>
          </a:solid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設置マーカー</a:t>
            </a:r>
            <a:endParaRPr kumimoji="1" lang="en-US" altLang="ja-JP" sz="1400" dirty="0">
              <a:solidFill>
                <a:schemeClr val="bg1">
                  <a:lumMod val="50000"/>
                </a:schemeClr>
              </a:solidFill>
            </a:endParaRPr>
          </a:p>
        </p:txBody>
      </p:sp>
      <p:cxnSp>
        <p:nvCxnSpPr>
          <p:cNvPr id="44" name="コネクタ: カギ線 43">
            <a:extLst>
              <a:ext uri="{FF2B5EF4-FFF2-40B4-BE49-F238E27FC236}">
                <a16:creationId xmlns:a16="http://schemas.microsoft.com/office/drawing/2014/main" id="{E6DB1053-D850-4E63-8973-4B2B41178AF9}"/>
              </a:ext>
            </a:extLst>
          </p:cNvPr>
          <p:cNvCxnSpPr>
            <a:cxnSpLocks/>
            <a:stCxn id="43" idx="3"/>
          </p:cNvCxnSpPr>
          <p:nvPr/>
        </p:nvCxnSpPr>
        <p:spPr>
          <a:xfrm>
            <a:off x="1936155" y="6290662"/>
            <a:ext cx="1348383" cy="883678"/>
          </a:xfrm>
          <a:prstGeom prst="bentConnector3">
            <a:avLst>
              <a:gd name="adj1" fmla="val 18999"/>
            </a:avLst>
          </a:prstGeom>
          <a:ln w="127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48" name="正方形/長方形 47">
            <a:extLst>
              <a:ext uri="{FF2B5EF4-FFF2-40B4-BE49-F238E27FC236}">
                <a16:creationId xmlns:a16="http://schemas.microsoft.com/office/drawing/2014/main" id="{F851D090-5E35-4CD8-B7BA-C2055B387A17}"/>
              </a:ext>
            </a:extLst>
          </p:cNvPr>
          <p:cNvSpPr/>
          <p:nvPr/>
        </p:nvSpPr>
        <p:spPr>
          <a:xfrm>
            <a:off x="377578" y="8539299"/>
            <a:ext cx="1587845" cy="369332"/>
          </a:xfrm>
          <a:prstGeom prst="rect">
            <a:avLst/>
          </a:prstGeom>
          <a:no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solidFill>
                  <a:schemeClr val="bg1">
                    <a:lumMod val="50000"/>
                  </a:schemeClr>
                </a:solidFill>
                <a:latin typeface="メイリオ" panose="020B0604030504040204" pitchFamily="50" charset="-128"/>
                <a:ea typeface="メイリオ" panose="020B0604030504040204" pitchFamily="50" charset="-128"/>
              </a:rPr>
              <a:t>AC/DC</a:t>
            </a: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アダプタ</a:t>
            </a:r>
            <a:endParaRPr kumimoji="1" lang="en-US" altLang="ja-JP" sz="1400" dirty="0">
              <a:solidFill>
                <a:schemeClr val="bg1">
                  <a:lumMod val="50000"/>
                </a:schemeClr>
              </a:solidFill>
            </a:endParaRPr>
          </a:p>
        </p:txBody>
      </p:sp>
      <p:cxnSp>
        <p:nvCxnSpPr>
          <p:cNvPr id="49" name="直線矢印コネクタ 48">
            <a:extLst>
              <a:ext uri="{FF2B5EF4-FFF2-40B4-BE49-F238E27FC236}">
                <a16:creationId xmlns:a16="http://schemas.microsoft.com/office/drawing/2014/main" id="{21F0BC9B-6901-436A-A731-2BF44B5839A4}"/>
              </a:ext>
            </a:extLst>
          </p:cNvPr>
          <p:cNvCxnSpPr>
            <a:cxnSpLocks/>
            <a:stCxn id="48" idx="3"/>
          </p:cNvCxnSpPr>
          <p:nvPr/>
        </p:nvCxnSpPr>
        <p:spPr>
          <a:xfrm>
            <a:off x="1965423" y="8723965"/>
            <a:ext cx="828876" cy="20467"/>
          </a:xfrm>
          <a:prstGeom prst="straightConnector1">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7" name="正方形/長方形 56">
            <a:extLst>
              <a:ext uri="{FF2B5EF4-FFF2-40B4-BE49-F238E27FC236}">
                <a16:creationId xmlns:a16="http://schemas.microsoft.com/office/drawing/2014/main" id="{DED53DB8-5387-41CD-9C98-0F5DFEEB1A05}"/>
              </a:ext>
            </a:extLst>
          </p:cNvPr>
          <p:cNvSpPr/>
          <p:nvPr/>
        </p:nvSpPr>
        <p:spPr>
          <a:xfrm>
            <a:off x="4733607" y="5303139"/>
            <a:ext cx="1810035" cy="626401"/>
          </a:xfrm>
          <a:prstGeom prst="rect">
            <a:avLst/>
          </a:prstGeom>
          <a:no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電源ケーブル</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a:p>
            <a:pPr algn="ctr"/>
            <a:r>
              <a:rPr lang="ja-JP" altLang="en-US" sz="1400" dirty="0">
                <a:solidFill>
                  <a:schemeClr val="bg1">
                    <a:lumMod val="50000"/>
                  </a:schemeClr>
                </a:solidFill>
                <a:latin typeface="メイリオ" panose="020B0604030504040204" pitchFamily="50" charset="-128"/>
                <a:ea typeface="メイリオ" panose="020B0604030504040204" pitchFamily="50" charset="-128"/>
              </a:rPr>
              <a:t>（中継ケーブル）</a:t>
            </a:r>
            <a:endParaRPr kumimoji="1" lang="en-US" altLang="ja-JP" sz="1400" dirty="0">
              <a:solidFill>
                <a:schemeClr val="bg1">
                  <a:lumMod val="50000"/>
                </a:schemeClr>
              </a:solidFill>
            </a:endParaRPr>
          </a:p>
        </p:txBody>
      </p:sp>
      <p:cxnSp>
        <p:nvCxnSpPr>
          <p:cNvPr id="58" name="直線矢印コネクタ 57">
            <a:extLst>
              <a:ext uri="{FF2B5EF4-FFF2-40B4-BE49-F238E27FC236}">
                <a16:creationId xmlns:a16="http://schemas.microsoft.com/office/drawing/2014/main" id="{2959B8A2-663A-446B-AD62-5C4F5A924D16}"/>
              </a:ext>
            </a:extLst>
          </p:cNvPr>
          <p:cNvCxnSpPr>
            <a:cxnSpLocks/>
            <a:stCxn id="57" idx="1"/>
          </p:cNvCxnSpPr>
          <p:nvPr/>
        </p:nvCxnSpPr>
        <p:spPr>
          <a:xfrm flipH="1">
            <a:off x="3826020" y="5616340"/>
            <a:ext cx="907587" cy="1032970"/>
          </a:xfrm>
          <a:prstGeom prst="straightConnector1">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61" name="正方形/長方形 60">
            <a:extLst>
              <a:ext uri="{FF2B5EF4-FFF2-40B4-BE49-F238E27FC236}">
                <a16:creationId xmlns:a16="http://schemas.microsoft.com/office/drawing/2014/main" id="{EAE337D5-6404-484C-94F3-BB9A85CBDB7A}"/>
              </a:ext>
            </a:extLst>
          </p:cNvPr>
          <p:cNvSpPr/>
          <p:nvPr/>
        </p:nvSpPr>
        <p:spPr>
          <a:xfrm>
            <a:off x="4712959" y="7338888"/>
            <a:ext cx="1587845" cy="369332"/>
          </a:xfrm>
          <a:prstGeom prst="rect">
            <a:avLst/>
          </a:prstGeom>
          <a:noFill/>
          <a:ln w="15875">
            <a:solidFill>
              <a:schemeClr val="bg1">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中継ケーブル</a:t>
            </a:r>
            <a:endParaRPr kumimoji="1" lang="en-US" altLang="ja-JP" sz="1400" dirty="0">
              <a:solidFill>
                <a:schemeClr val="bg1">
                  <a:lumMod val="50000"/>
                </a:schemeClr>
              </a:solidFill>
            </a:endParaRPr>
          </a:p>
        </p:txBody>
      </p:sp>
      <p:cxnSp>
        <p:nvCxnSpPr>
          <p:cNvPr id="62" name="直線矢印コネクタ 61">
            <a:extLst>
              <a:ext uri="{FF2B5EF4-FFF2-40B4-BE49-F238E27FC236}">
                <a16:creationId xmlns:a16="http://schemas.microsoft.com/office/drawing/2014/main" id="{0230F108-CD97-4CF4-882B-E61CB4D899F1}"/>
              </a:ext>
            </a:extLst>
          </p:cNvPr>
          <p:cNvCxnSpPr>
            <a:cxnSpLocks/>
            <a:stCxn id="61" idx="1"/>
          </p:cNvCxnSpPr>
          <p:nvPr/>
        </p:nvCxnSpPr>
        <p:spPr>
          <a:xfrm flipH="1">
            <a:off x="3926197" y="7523554"/>
            <a:ext cx="786762" cy="1172667"/>
          </a:xfrm>
          <a:prstGeom prst="straightConnector1">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FB20283E-EB83-4ED1-AE01-51973867EF4D}"/>
              </a:ext>
            </a:extLst>
          </p:cNvPr>
          <p:cNvSpPr txBox="1"/>
          <p:nvPr/>
        </p:nvSpPr>
        <p:spPr>
          <a:xfrm>
            <a:off x="800101" y="1357956"/>
            <a:ext cx="5500704" cy="738664"/>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オプションの雨量計ポスト（樹脂筒）を使用して埋め込み設置、</a:t>
            </a:r>
            <a:br>
              <a:rPr lang="en-US" altLang="ja-JP" sz="1400" b="1" dirty="0">
                <a:latin typeface="メイリオ" panose="020B0604030504040204" pitchFamily="50" charset="-128"/>
                <a:ea typeface="メイリオ" panose="020B0604030504040204" pitchFamily="50" charset="-128"/>
              </a:rPr>
            </a:br>
            <a:r>
              <a:rPr lang="ja-JP" altLang="en-US" sz="1400" b="1" dirty="0">
                <a:latin typeface="メイリオ" panose="020B0604030504040204" pitchFamily="50" charset="-128"/>
                <a:ea typeface="メイリオ" panose="020B0604030504040204" pitchFamily="50" charset="-128"/>
              </a:rPr>
              <a:t>また、土台等を組み合わせて地面に固定して設置できます。</a:t>
            </a:r>
            <a:endParaRPr lang="en-US" altLang="ja-JP" sz="1400" b="1" dirty="0">
              <a:latin typeface="メイリオ" panose="020B0604030504040204" pitchFamily="50" charset="-128"/>
              <a:ea typeface="メイリオ" panose="020B0604030504040204" pitchFamily="50" charset="-128"/>
            </a:endParaRPr>
          </a:p>
          <a:p>
            <a:r>
              <a:rPr lang="ja-JP" altLang="en-US" sz="1400" dirty="0">
                <a:solidFill>
                  <a:srgbClr val="FF0000"/>
                </a:solidFill>
                <a:latin typeface="メイリオ" panose="020B0604030504040204" pitchFamily="50" charset="-128"/>
                <a:ea typeface="メイリオ" panose="020B0604030504040204" pitchFamily="50" charset="-128"/>
              </a:rPr>
              <a:t>下図は、弊社試作の設置例になります。</a:t>
            </a:r>
            <a:endParaRPr lang="en-US" altLang="ja-JP" sz="1400" dirty="0">
              <a:solidFill>
                <a:srgbClr val="FF0000"/>
              </a:solidFill>
              <a:latin typeface="メイリオ" panose="020B0604030504040204" pitchFamily="50" charset="-128"/>
              <a:ea typeface="メイリオ" panose="020B0604030504040204" pitchFamily="50" charset="-128"/>
            </a:endParaRPr>
          </a:p>
        </p:txBody>
      </p:sp>
      <p:cxnSp>
        <p:nvCxnSpPr>
          <p:cNvPr id="32" name="直線矢印コネクタ 31">
            <a:extLst>
              <a:ext uri="{FF2B5EF4-FFF2-40B4-BE49-F238E27FC236}">
                <a16:creationId xmlns:a16="http://schemas.microsoft.com/office/drawing/2014/main" id="{755CAF35-7B44-4675-8C44-9C0E2AD093E0}"/>
              </a:ext>
            </a:extLst>
          </p:cNvPr>
          <p:cNvCxnSpPr>
            <a:cxnSpLocks/>
            <a:stCxn id="30" idx="3"/>
          </p:cNvCxnSpPr>
          <p:nvPr/>
        </p:nvCxnSpPr>
        <p:spPr>
          <a:xfrm>
            <a:off x="1596811" y="3458892"/>
            <a:ext cx="1469918" cy="0"/>
          </a:xfrm>
          <a:prstGeom prst="straightConnector1">
            <a:avLst/>
          </a:prstGeom>
          <a:ln w="28575">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D9F0CA28-8DDA-4A00-9EB5-F9E2E2E88E5F}"/>
              </a:ext>
            </a:extLst>
          </p:cNvPr>
          <p:cNvSpPr txBox="1"/>
          <p:nvPr/>
        </p:nvSpPr>
        <p:spPr>
          <a:xfrm>
            <a:off x="267675" y="6603553"/>
            <a:ext cx="1978468" cy="1061829"/>
          </a:xfrm>
          <a:prstGeom prst="rect">
            <a:avLst/>
          </a:prstGeom>
          <a:noFill/>
        </p:spPr>
        <p:txBody>
          <a:bodyPr wrap="square">
            <a:spAutoFit/>
          </a:bodyPr>
          <a:lstStyle/>
          <a:p>
            <a:r>
              <a:rPr lang="ja-JP" altLang="en-US" sz="1050" dirty="0">
                <a:highlight>
                  <a:srgbClr val="FFFF00"/>
                </a:highlight>
                <a:latin typeface="メイリオ" panose="020B0604030504040204" pitchFamily="50" charset="-128"/>
                <a:ea typeface="メイリオ" panose="020B0604030504040204" pitchFamily="50" charset="-128"/>
              </a:rPr>
              <a:t>設置高さ</a:t>
            </a:r>
            <a:r>
              <a:rPr lang="en-US" altLang="ja-JP" sz="1050" dirty="0">
                <a:highlight>
                  <a:srgbClr val="FFFF00"/>
                </a:highlight>
                <a:latin typeface="メイリオ" panose="020B0604030504040204" pitchFamily="50" charset="-128"/>
                <a:ea typeface="メイリオ" panose="020B0604030504040204" pitchFamily="50" charset="-128"/>
              </a:rPr>
              <a:t>1m</a:t>
            </a:r>
            <a:r>
              <a:rPr lang="ja-JP" altLang="en-US" sz="1050" dirty="0" err="1">
                <a:latin typeface="メイリオ" panose="020B0604030504040204" pitchFamily="50" charset="-128"/>
                <a:ea typeface="メイリオ" panose="020B0604030504040204" pitchFamily="50" charset="-128"/>
              </a:rPr>
              <a:t>を維</a:t>
            </a:r>
            <a:r>
              <a:rPr lang="ja-JP" altLang="en-US" sz="1050" dirty="0">
                <a:latin typeface="メイリオ" panose="020B0604030504040204" pitchFamily="50" charset="-128"/>
                <a:ea typeface="メイリオ" panose="020B0604030504040204" pitchFamily="50" charset="-128"/>
              </a:rPr>
              <a:t>持するためのマーカーです。</a:t>
            </a:r>
            <a:endParaRPr lang="en-US" altLang="ja-JP" sz="1050"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ご自身で同様の構成をされる場合は、雨量計の高さを</a:t>
            </a:r>
            <a:r>
              <a:rPr lang="en-US" altLang="ja-JP" sz="1050" dirty="0">
                <a:latin typeface="メイリオ" panose="020B0604030504040204" pitchFamily="50" charset="-128"/>
                <a:ea typeface="メイリオ" panose="020B0604030504040204" pitchFamily="50" charset="-128"/>
              </a:rPr>
              <a:t>1m</a:t>
            </a:r>
            <a:r>
              <a:rPr lang="ja-JP" altLang="en-US" sz="1050" dirty="0">
                <a:latin typeface="メイリオ" panose="020B0604030504040204" pitchFamily="50" charset="-128"/>
                <a:ea typeface="メイリオ" panose="020B0604030504040204" pitchFamily="50" charset="-128"/>
              </a:rPr>
              <a:t>以上になるように設置してください。</a:t>
            </a:r>
          </a:p>
        </p:txBody>
      </p:sp>
      <p:sp>
        <p:nvSpPr>
          <p:cNvPr id="31" name="テキスト ボックス 30">
            <a:extLst>
              <a:ext uri="{FF2B5EF4-FFF2-40B4-BE49-F238E27FC236}">
                <a16:creationId xmlns:a16="http://schemas.microsoft.com/office/drawing/2014/main" id="{BCFAE4AB-913D-4AB9-B2ED-E3A0FEFE7B9F}"/>
              </a:ext>
            </a:extLst>
          </p:cNvPr>
          <p:cNvSpPr txBox="1"/>
          <p:nvPr/>
        </p:nvSpPr>
        <p:spPr>
          <a:xfrm>
            <a:off x="4671179" y="6054828"/>
            <a:ext cx="1978468" cy="900246"/>
          </a:xfrm>
          <a:prstGeom prst="rect">
            <a:avLst/>
          </a:prstGeom>
          <a:noFill/>
        </p:spPr>
        <p:txBody>
          <a:bodyPr wrap="square">
            <a:spAutoFit/>
          </a:bodyPr>
          <a:lstStyle/>
          <a:p>
            <a:r>
              <a:rPr lang="ja-JP" altLang="en-US" sz="1050" dirty="0">
                <a:latin typeface="メイリオ" panose="020B0604030504040204" pitchFamily="50" charset="-128"/>
                <a:ea typeface="メイリオ" panose="020B0604030504040204" pitchFamily="50" charset="-128"/>
              </a:rPr>
              <a:t>電源ケーブルはセットされた状態になります。</a:t>
            </a:r>
            <a:endParaRPr lang="en-US" altLang="ja-JP" sz="1050"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こちらのケーブルに接続ケーブル（中継ケーブル）を差し込んでください。</a:t>
            </a:r>
          </a:p>
        </p:txBody>
      </p:sp>
    </p:spTree>
    <p:extLst>
      <p:ext uri="{BB962C8B-B14F-4D97-AF65-F5344CB8AC3E}">
        <p14:creationId xmlns:p14="http://schemas.microsoft.com/office/powerpoint/2010/main" val="412556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511006" y="3488683"/>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800" dirty="0">
                <a:solidFill>
                  <a:schemeClr val="tx1"/>
                </a:solidFill>
                <a:latin typeface="メイリオ" panose="020B0604030504040204" pitchFamily="50" charset="-128"/>
                <a:ea typeface="メイリオ" panose="020B0604030504040204" pitchFamily="50" charset="-128"/>
              </a:rPr>
              <a:t>アプリからの設定</a:t>
            </a:r>
          </a:p>
        </p:txBody>
      </p:sp>
      <p:sp>
        <p:nvSpPr>
          <p:cNvPr id="4" name="スライド番号プレースホルダー 3">
            <a:extLst>
              <a:ext uri="{FF2B5EF4-FFF2-40B4-BE49-F238E27FC236}">
                <a16:creationId xmlns:a16="http://schemas.microsoft.com/office/drawing/2014/main" id="{2505F1DA-6DB1-45CE-A365-ED83B04C63CA}"/>
              </a:ext>
            </a:extLst>
          </p:cNvPr>
          <p:cNvSpPr>
            <a:spLocks noGrp="1"/>
          </p:cNvSpPr>
          <p:nvPr>
            <p:ph type="sldNum" sz="quarter" idx="12"/>
          </p:nvPr>
        </p:nvSpPr>
        <p:spPr/>
        <p:txBody>
          <a:bodyPr/>
          <a:lstStyle/>
          <a:p>
            <a:fld id="{9DE922E8-CF14-294C-857A-00CAF9992402}" type="slidenum">
              <a:rPr kumimoji="1" lang="ja-JP" altLang="en-US" smtClean="0"/>
              <a:t>14</a:t>
            </a:fld>
            <a:endParaRPr kumimoji="1" lang="ja-JP" altLang="en-US"/>
          </a:p>
        </p:txBody>
      </p:sp>
      <p:pic>
        <p:nvPicPr>
          <p:cNvPr id="2050" name="Picture 2" descr="スマホ アイコンイラスト／無料イラストなら「イラストAC」">
            <a:extLst>
              <a:ext uri="{FF2B5EF4-FFF2-40B4-BE49-F238E27FC236}">
                <a16:creationId xmlns:a16="http://schemas.microsoft.com/office/drawing/2014/main" id="{6D02776F-8E05-44B6-B247-890950A7D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331" y="4413170"/>
            <a:ext cx="4663057" cy="349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2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37176"/>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アプリのダウンロード</a:t>
            </a:r>
          </a:p>
        </p:txBody>
      </p:sp>
      <p:grpSp>
        <p:nvGrpSpPr>
          <p:cNvPr id="5" name="グループ化 4">
            <a:extLst>
              <a:ext uri="{FF2B5EF4-FFF2-40B4-BE49-F238E27FC236}">
                <a16:creationId xmlns:a16="http://schemas.microsoft.com/office/drawing/2014/main" id="{069EFFC9-64C6-4C24-8FFD-964B4B2A6EE1}"/>
              </a:ext>
            </a:extLst>
          </p:cNvPr>
          <p:cNvGrpSpPr/>
          <p:nvPr/>
        </p:nvGrpSpPr>
        <p:grpSpPr>
          <a:xfrm>
            <a:off x="898350" y="2136206"/>
            <a:ext cx="5071279" cy="1712035"/>
            <a:chOff x="491246" y="3780432"/>
            <a:chExt cx="5875507" cy="2107991"/>
          </a:xfrm>
        </p:grpSpPr>
        <p:sp>
          <p:nvSpPr>
            <p:cNvPr id="3" name="正方形/長方形 2">
              <a:extLst>
                <a:ext uri="{FF2B5EF4-FFF2-40B4-BE49-F238E27FC236}">
                  <a16:creationId xmlns:a16="http://schemas.microsoft.com/office/drawing/2014/main" id="{1B70E0B5-9022-41C3-BD6F-CCF9A3993707}"/>
                </a:ext>
              </a:extLst>
            </p:cNvPr>
            <p:cNvSpPr/>
            <p:nvPr/>
          </p:nvSpPr>
          <p:spPr>
            <a:xfrm>
              <a:off x="491246" y="3780432"/>
              <a:ext cx="5875507" cy="20449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0EFF08E9-1824-4C45-9F9B-45F4BF6581E8}"/>
                </a:ext>
              </a:extLst>
            </p:cNvPr>
            <p:cNvSpPr txBox="1"/>
            <p:nvPr/>
          </p:nvSpPr>
          <p:spPr>
            <a:xfrm>
              <a:off x="613775" y="3881332"/>
              <a:ext cx="5586609"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対応機種</a:t>
              </a:r>
              <a:endParaRPr lang="en-US" altLang="ja-JP" sz="1600" b="1"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7D0CCB60-C30C-4748-A18F-915B76D9C848}"/>
                </a:ext>
              </a:extLst>
            </p:cNvPr>
            <p:cNvSpPr txBox="1"/>
            <p:nvPr/>
          </p:nvSpPr>
          <p:spPr>
            <a:xfrm>
              <a:off x="678339" y="4410484"/>
              <a:ext cx="5320830" cy="1477939"/>
            </a:xfrm>
            <a:prstGeom prst="rect">
              <a:avLst/>
            </a:prstGeom>
            <a:noFill/>
          </p:spPr>
          <p:txBody>
            <a:bodyPr wrap="square">
              <a:spAutoFit/>
            </a:bodyPr>
            <a:lstStyle/>
            <a:p>
              <a:pPr marL="171450" indent="-171450" algn="l">
                <a:buFont typeface="Arial" panose="020B0604020202020204" pitchFamily="34" charset="0"/>
                <a:buChar char="•"/>
              </a:pPr>
              <a:r>
                <a:rPr lang="en-US" altLang="ja-JP" sz="1200" b="0" i="0" dirty="0">
                  <a:solidFill>
                    <a:srgbClr val="323232"/>
                  </a:solidFill>
                  <a:effectLst/>
                  <a:latin typeface="メイリオ" panose="020B0604030504040204" pitchFamily="50" charset="-128"/>
                  <a:ea typeface="メイリオ" panose="020B0604030504040204" pitchFamily="50" charset="-128"/>
                </a:rPr>
                <a:t>iOS 11 </a:t>
              </a:r>
              <a:r>
                <a:rPr lang="ja-JP" altLang="en-US" sz="1200" b="0" i="0" dirty="0">
                  <a:solidFill>
                    <a:srgbClr val="323232"/>
                  </a:solidFill>
                  <a:effectLst/>
                  <a:latin typeface="メイリオ" panose="020B0604030504040204" pitchFamily="50" charset="-128"/>
                  <a:ea typeface="メイリオ" panose="020B0604030504040204" pitchFamily="50" charset="-128"/>
                </a:rPr>
                <a:t>以上</a:t>
              </a:r>
            </a:p>
            <a:p>
              <a:pPr marL="171450" indent="-171450" algn="l">
                <a:buFont typeface="Arial" panose="020B0604020202020204" pitchFamily="34" charset="0"/>
                <a:buChar char="•"/>
              </a:pPr>
              <a:r>
                <a:rPr lang="en-US" altLang="ja-JP" sz="1200" b="0" i="0" dirty="0">
                  <a:solidFill>
                    <a:srgbClr val="323232"/>
                  </a:solidFill>
                  <a:effectLst/>
                  <a:latin typeface="メイリオ" panose="020B0604030504040204" pitchFamily="50" charset="-128"/>
                  <a:ea typeface="メイリオ" panose="020B0604030504040204" pitchFamily="50" charset="-128"/>
                </a:rPr>
                <a:t>Android 5.1 </a:t>
              </a:r>
              <a:r>
                <a:rPr lang="ja-JP" altLang="en-US" sz="1200" b="0" i="0" dirty="0">
                  <a:solidFill>
                    <a:srgbClr val="323232"/>
                  </a:solidFill>
                  <a:effectLst/>
                  <a:latin typeface="メイリオ" panose="020B0604030504040204" pitchFamily="50" charset="-128"/>
                  <a:ea typeface="メイリオ" panose="020B0604030504040204" pitchFamily="50" charset="-128"/>
                </a:rPr>
                <a:t>以上 </a:t>
              </a:r>
              <a:r>
                <a:rPr lang="en-US" altLang="ja-JP" sz="1200" b="0" i="0" dirty="0">
                  <a:solidFill>
                    <a:srgbClr val="323232"/>
                  </a:solidFill>
                  <a:effectLst/>
                  <a:latin typeface="メイリオ" panose="020B0604030504040204" pitchFamily="50" charset="-128"/>
                  <a:ea typeface="メイリオ" panose="020B0604030504040204" pitchFamily="50" charset="-128"/>
                </a:rPr>
                <a:t>(6.0 </a:t>
              </a:r>
              <a:r>
                <a:rPr lang="ja-JP" altLang="en-US" sz="1200" b="0" i="0" dirty="0">
                  <a:solidFill>
                    <a:srgbClr val="323232"/>
                  </a:solidFill>
                  <a:effectLst/>
                  <a:latin typeface="メイリオ" panose="020B0604030504040204" pitchFamily="50" charset="-128"/>
                  <a:ea typeface="メイリオ" panose="020B0604030504040204" pitchFamily="50" charset="-128"/>
                </a:rPr>
                <a:t>以上を推奨</a:t>
              </a:r>
              <a:r>
                <a:rPr lang="en-US" altLang="ja-JP" sz="1200" b="0" i="0" dirty="0">
                  <a:solidFill>
                    <a:srgbClr val="323232"/>
                  </a:solidFill>
                  <a:effectLst/>
                  <a:latin typeface="メイリオ" panose="020B0604030504040204" pitchFamily="50" charset="-128"/>
                  <a:ea typeface="メイリオ" panose="020B0604030504040204" pitchFamily="50" charset="-128"/>
                </a:rPr>
                <a:t>)</a:t>
              </a:r>
            </a:p>
            <a:p>
              <a:pPr marL="171450" indent="-171450" algn="l">
                <a:buFont typeface="Arial" panose="020B0604020202020204" pitchFamily="34" charset="0"/>
                <a:buChar char="•"/>
              </a:pPr>
              <a:r>
                <a:rPr lang="en-US" altLang="ja-JP" sz="1200" b="0" i="0" dirty="0">
                  <a:solidFill>
                    <a:srgbClr val="323232"/>
                  </a:solidFill>
                  <a:effectLst/>
                  <a:latin typeface="メイリオ" panose="020B0604030504040204" pitchFamily="50" charset="-128"/>
                  <a:ea typeface="メイリオ" panose="020B0604030504040204" pitchFamily="50" charset="-128"/>
                </a:rPr>
                <a:t>Wi-Fi </a:t>
              </a:r>
              <a:r>
                <a:rPr lang="ja-JP" altLang="en-US" sz="1200" b="0" i="0" dirty="0">
                  <a:solidFill>
                    <a:srgbClr val="323232"/>
                  </a:solidFill>
                  <a:effectLst/>
                  <a:latin typeface="メイリオ" panose="020B0604030504040204" pitchFamily="50" charset="-128"/>
                  <a:ea typeface="メイリオ" panose="020B0604030504040204" pitchFamily="50" charset="-128"/>
                </a:rPr>
                <a:t>接続を推奨</a:t>
              </a:r>
              <a:r>
                <a:rPr lang="en-US" altLang="ja-JP" sz="1200" b="0" i="0" dirty="0">
                  <a:solidFill>
                    <a:srgbClr val="323232"/>
                  </a:solidFill>
                  <a:effectLst/>
                  <a:latin typeface="メイリオ" panose="020B0604030504040204" pitchFamily="50" charset="-128"/>
                  <a:ea typeface="メイリオ" panose="020B0604030504040204" pitchFamily="50" charset="-128"/>
                </a:rPr>
                <a:t>(</a:t>
              </a:r>
              <a:r>
                <a:rPr lang="ja-JP" altLang="en-US" sz="1200" b="0" i="0" dirty="0">
                  <a:solidFill>
                    <a:srgbClr val="323232"/>
                  </a:solidFill>
                  <a:effectLst/>
                  <a:latin typeface="メイリオ" panose="020B0604030504040204" pitchFamily="50" charset="-128"/>
                  <a:ea typeface="メイリオ" panose="020B0604030504040204" pitchFamily="50" charset="-128"/>
                </a:rPr>
                <a:t>スマートフォン側のアプリ使用時）</a:t>
              </a:r>
              <a:endParaRPr lang="en-US" altLang="ja-JP" sz="1200" b="0" i="0" dirty="0">
                <a:solidFill>
                  <a:srgbClr val="323232"/>
                </a:solidFill>
                <a:effectLst/>
                <a:latin typeface="メイリオ" panose="020B0604030504040204" pitchFamily="50" charset="-128"/>
                <a:ea typeface="メイリオ" panose="020B0604030504040204" pitchFamily="50" charset="-128"/>
              </a:endParaRPr>
            </a:p>
            <a:p>
              <a:pPr algn="l">
                <a:buFont typeface="Arial" panose="020B0604020202020204" pitchFamily="34" charset="0"/>
                <a:buChar char="•"/>
              </a:pPr>
              <a:endParaRPr lang="en-US" altLang="ja-JP" sz="1200" dirty="0">
                <a:solidFill>
                  <a:srgbClr val="323232"/>
                </a:solidFill>
                <a:latin typeface="メイリオ" panose="020B0604030504040204" pitchFamily="50" charset="-128"/>
                <a:ea typeface="メイリオ" panose="020B0604030504040204" pitchFamily="50" charset="-128"/>
              </a:endParaRPr>
            </a:p>
            <a:p>
              <a:pPr algn="l"/>
              <a:r>
                <a:rPr lang="en-US" altLang="ja-JP" sz="1200" b="0" i="0" dirty="0">
                  <a:solidFill>
                    <a:srgbClr val="323232"/>
                  </a:solidFill>
                  <a:effectLst/>
                  <a:latin typeface="メイリオ" panose="020B0604030504040204" pitchFamily="50" charset="-128"/>
                  <a:ea typeface="メイリオ" panose="020B0604030504040204" pitchFamily="50" charset="-128"/>
                </a:rPr>
                <a:t>2021</a:t>
              </a:r>
              <a:r>
                <a:rPr lang="ja-JP" altLang="en-US" sz="1200" b="0" i="0" dirty="0">
                  <a:solidFill>
                    <a:srgbClr val="323232"/>
                  </a:solidFill>
                  <a:effectLst/>
                  <a:latin typeface="メイリオ" panose="020B0604030504040204" pitchFamily="50" charset="-128"/>
                  <a:ea typeface="メイリオ" panose="020B0604030504040204" pitchFamily="50" charset="-128"/>
                </a:rPr>
                <a:t>年</a:t>
              </a:r>
              <a:r>
                <a:rPr lang="en-US" altLang="ja-JP" sz="1200" dirty="0">
                  <a:solidFill>
                    <a:srgbClr val="323232"/>
                  </a:solidFill>
                  <a:latin typeface="メイリオ" panose="020B0604030504040204" pitchFamily="50" charset="-128"/>
                  <a:ea typeface="メイリオ" panose="020B0604030504040204" pitchFamily="50" charset="-128"/>
                </a:rPr>
                <a:t>9</a:t>
              </a:r>
              <a:r>
                <a:rPr lang="ja-JP" altLang="en-US" sz="1200" b="0" i="0" dirty="0">
                  <a:solidFill>
                    <a:srgbClr val="323232"/>
                  </a:solidFill>
                  <a:effectLst/>
                  <a:latin typeface="メイリオ" panose="020B0604030504040204" pitchFamily="50" charset="-128"/>
                  <a:ea typeface="メイリオ" panose="020B0604030504040204" pitchFamily="50" charset="-128"/>
                </a:rPr>
                <a:t>月</a:t>
              </a:r>
              <a:r>
                <a:rPr lang="en-US" altLang="ja-JP" sz="1200" b="0" i="0" dirty="0">
                  <a:solidFill>
                    <a:srgbClr val="323232"/>
                  </a:solidFill>
                  <a:effectLst/>
                  <a:latin typeface="メイリオ" panose="020B0604030504040204" pitchFamily="50" charset="-128"/>
                  <a:ea typeface="メイリオ" panose="020B0604030504040204" pitchFamily="50" charset="-128"/>
                </a:rPr>
                <a:t>1</a:t>
              </a:r>
              <a:r>
                <a:rPr lang="ja-JP" altLang="en-US" sz="1200" b="0" i="0" dirty="0">
                  <a:solidFill>
                    <a:srgbClr val="323232"/>
                  </a:solidFill>
                  <a:effectLst/>
                  <a:latin typeface="メイリオ" panose="020B0604030504040204" pitchFamily="50" charset="-128"/>
                  <a:ea typeface="メイリオ" panose="020B0604030504040204" pitchFamily="50" charset="-128"/>
                </a:rPr>
                <a:t>日現在</a:t>
              </a:r>
            </a:p>
            <a:p>
              <a:endParaRPr lang="en-US" altLang="ja-JP" sz="1200" dirty="0">
                <a:latin typeface="メイリオ" panose="020B0604030504040204" pitchFamily="50" charset="-128"/>
                <a:ea typeface="メイリオ" panose="020B0604030504040204" pitchFamily="50" charset="-128"/>
              </a:endParaRPr>
            </a:p>
          </p:txBody>
        </p:sp>
      </p:grpSp>
      <p:sp>
        <p:nvSpPr>
          <p:cNvPr id="4" name="スライド番号プレースホルダー 3">
            <a:extLst>
              <a:ext uri="{FF2B5EF4-FFF2-40B4-BE49-F238E27FC236}">
                <a16:creationId xmlns:a16="http://schemas.microsoft.com/office/drawing/2014/main" id="{2505F1DA-6DB1-45CE-A365-ED83B04C63CA}"/>
              </a:ext>
            </a:extLst>
          </p:cNvPr>
          <p:cNvSpPr>
            <a:spLocks noGrp="1"/>
          </p:cNvSpPr>
          <p:nvPr>
            <p:ph type="sldNum" sz="quarter" idx="12"/>
          </p:nvPr>
        </p:nvSpPr>
        <p:spPr/>
        <p:txBody>
          <a:bodyPr/>
          <a:lstStyle/>
          <a:p>
            <a:fld id="{9DE922E8-CF14-294C-857A-00CAF9992402}" type="slidenum">
              <a:rPr kumimoji="1" lang="ja-JP" altLang="en-US" smtClean="0"/>
              <a:t>15</a:t>
            </a:fld>
            <a:endParaRPr kumimoji="1" lang="ja-JP" altLang="en-US"/>
          </a:p>
        </p:txBody>
      </p:sp>
      <p:sp>
        <p:nvSpPr>
          <p:cNvPr id="9" name="テキスト ボックス 8">
            <a:extLst>
              <a:ext uri="{FF2B5EF4-FFF2-40B4-BE49-F238E27FC236}">
                <a16:creationId xmlns:a16="http://schemas.microsoft.com/office/drawing/2014/main" id="{D4E3DAA0-ECAD-47EB-993B-D874B384DC84}"/>
              </a:ext>
            </a:extLst>
          </p:cNvPr>
          <p:cNvSpPr txBox="1"/>
          <p:nvPr/>
        </p:nvSpPr>
        <p:spPr>
          <a:xfrm>
            <a:off x="836614" y="1365996"/>
            <a:ext cx="5230880"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スマートフォンまたはタブレットにサキモリアプリを</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ダウンロードしてください。</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672159" y="7420510"/>
            <a:ext cx="4339650" cy="369332"/>
          </a:xfrm>
          <a:prstGeom prst="rect">
            <a:avLst/>
          </a:prstGeom>
          <a:solidFill>
            <a:srgbClr val="FF0000"/>
          </a:solidFill>
        </p:spPr>
        <p:txBody>
          <a:bodyPr wrap="none" rtlCol="0">
            <a:spAutoFit/>
          </a:bodyPr>
          <a:lstStyle/>
          <a:p>
            <a:r>
              <a:rPr kumimoji="1" lang="ja-JP" altLang="en-US" dirty="0">
                <a:solidFill>
                  <a:schemeClr val="bg1"/>
                </a:solidFill>
              </a:rPr>
              <a:t>今のバーコードを張り付けてください。</a:t>
            </a:r>
          </a:p>
        </p:txBody>
      </p:sp>
      <p:sp>
        <p:nvSpPr>
          <p:cNvPr id="11" name="正方形/長方形 10">
            <a:extLst>
              <a:ext uri="{FF2B5EF4-FFF2-40B4-BE49-F238E27FC236}">
                <a16:creationId xmlns:a16="http://schemas.microsoft.com/office/drawing/2014/main" id="{C0DCAF75-9E2D-4976-9F19-2FB9D1E1682F}"/>
              </a:ext>
            </a:extLst>
          </p:cNvPr>
          <p:cNvSpPr/>
          <p:nvPr/>
        </p:nvSpPr>
        <p:spPr>
          <a:xfrm>
            <a:off x="-5106390" y="5727404"/>
            <a:ext cx="4885509" cy="1476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画像は仮の</a:t>
            </a:r>
            <a:r>
              <a:rPr lang="en-US" altLang="ja-JP" dirty="0"/>
              <a:t>QR</a:t>
            </a:r>
            <a:r>
              <a:rPr lang="ja-JP" altLang="en-US" dirty="0"/>
              <a:t>コードになります。</a:t>
            </a:r>
            <a:endParaRPr lang="en-US" altLang="ja-JP" dirty="0"/>
          </a:p>
          <a:p>
            <a:pPr algn="ctr"/>
            <a:endParaRPr kumimoji="1" lang="en-US" altLang="ja-JP" dirty="0"/>
          </a:p>
          <a:p>
            <a:pPr algn="ctr"/>
            <a:r>
              <a:rPr lang="en-US" altLang="ja-JP" dirty="0"/>
              <a:t>11/8</a:t>
            </a:r>
            <a:endParaRPr kumimoji="1" lang="ja-JP" altLang="en-US" dirty="0"/>
          </a:p>
        </p:txBody>
      </p:sp>
      <p:pic>
        <p:nvPicPr>
          <p:cNvPr id="12" name="図 11" descr="QR コード&#10;&#10;自動的に生成された説明">
            <a:extLst>
              <a:ext uri="{FF2B5EF4-FFF2-40B4-BE49-F238E27FC236}">
                <a16:creationId xmlns:a16="http://schemas.microsoft.com/office/drawing/2014/main" id="{AC0A58C4-8CB1-4B93-B39D-EEE84133BE58}"/>
              </a:ext>
            </a:extLst>
          </p:cNvPr>
          <p:cNvPicPr>
            <a:picLocks noChangeAspect="1"/>
          </p:cNvPicPr>
          <p:nvPr/>
        </p:nvPicPr>
        <p:blipFill>
          <a:blip r:embed="rId2"/>
          <a:stretch>
            <a:fillRect/>
          </a:stretch>
        </p:blipFill>
        <p:spPr>
          <a:xfrm>
            <a:off x="836614" y="5332015"/>
            <a:ext cx="2290339" cy="2273161"/>
          </a:xfrm>
          <a:prstGeom prst="rect">
            <a:avLst/>
          </a:prstGeom>
        </p:spPr>
      </p:pic>
      <p:pic>
        <p:nvPicPr>
          <p:cNvPr id="14" name="図 13" descr="QR コード&#10;&#10;自動的に生成された説明">
            <a:extLst>
              <a:ext uri="{FF2B5EF4-FFF2-40B4-BE49-F238E27FC236}">
                <a16:creationId xmlns:a16="http://schemas.microsoft.com/office/drawing/2014/main" id="{E2AFD3A1-95B6-4D8A-999D-E55E3C8E9534}"/>
              </a:ext>
            </a:extLst>
          </p:cNvPr>
          <p:cNvPicPr>
            <a:picLocks noChangeAspect="1"/>
          </p:cNvPicPr>
          <p:nvPr/>
        </p:nvPicPr>
        <p:blipFill>
          <a:blip r:embed="rId3"/>
          <a:stretch>
            <a:fillRect/>
          </a:stretch>
        </p:blipFill>
        <p:spPr>
          <a:xfrm>
            <a:off x="3679290" y="5326552"/>
            <a:ext cx="2290339" cy="2278624"/>
          </a:xfrm>
          <a:prstGeom prst="rect">
            <a:avLst/>
          </a:prstGeom>
        </p:spPr>
      </p:pic>
      <p:sp>
        <p:nvSpPr>
          <p:cNvPr id="15" name="四角形: 角を丸くする 14">
            <a:extLst>
              <a:ext uri="{FF2B5EF4-FFF2-40B4-BE49-F238E27FC236}">
                <a16:creationId xmlns:a16="http://schemas.microsoft.com/office/drawing/2014/main" id="{E0BCC76A-9F1D-46C6-A291-94325FC4F54C}"/>
              </a:ext>
            </a:extLst>
          </p:cNvPr>
          <p:cNvSpPr/>
          <p:nvPr/>
        </p:nvSpPr>
        <p:spPr>
          <a:xfrm>
            <a:off x="1318161" y="4797631"/>
            <a:ext cx="1377538" cy="36011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IOS</a:t>
            </a:r>
            <a:r>
              <a:rPr kumimoji="1" lang="ja-JP" altLang="en-US" dirty="0"/>
              <a:t>版</a:t>
            </a:r>
          </a:p>
        </p:txBody>
      </p:sp>
      <p:sp>
        <p:nvSpPr>
          <p:cNvPr id="16" name="四角形: 角を丸くする 15">
            <a:extLst>
              <a:ext uri="{FF2B5EF4-FFF2-40B4-BE49-F238E27FC236}">
                <a16:creationId xmlns:a16="http://schemas.microsoft.com/office/drawing/2014/main" id="{3FB91B1F-A802-4D9F-A38B-6DC9F908FABC}"/>
              </a:ext>
            </a:extLst>
          </p:cNvPr>
          <p:cNvSpPr/>
          <p:nvPr/>
        </p:nvSpPr>
        <p:spPr>
          <a:xfrm>
            <a:off x="4135690" y="4772944"/>
            <a:ext cx="1377538" cy="36011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android</a:t>
            </a:r>
            <a:r>
              <a:rPr kumimoji="1" lang="ja-JP" altLang="en-US" dirty="0"/>
              <a:t>版</a:t>
            </a:r>
          </a:p>
        </p:txBody>
      </p:sp>
    </p:spTree>
    <p:extLst>
      <p:ext uri="{BB962C8B-B14F-4D97-AF65-F5344CB8AC3E}">
        <p14:creationId xmlns:p14="http://schemas.microsoft.com/office/powerpoint/2010/main" val="1022337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23924"/>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アプリからの設定手順 </a:t>
            </a:r>
            <a:r>
              <a:rPr lang="en-US" altLang="ja-JP" sz="2000" dirty="0">
                <a:latin typeface="メイリオ" panose="020B0604030504040204" pitchFamily="50" charset="-128"/>
                <a:ea typeface="メイリオ" panose="020B0604030504040204" pitchFamily="50" charset="-128"/>
              </a:rPr>
              <a:t>- 1</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1AE76DEB-5DE6-4807-8105-A2E697157E44}"/>
              </a:ext>
            </a:extLst>
          </p:cNvPr>
          <p:cNvSpPr txBox="1"/>
          <p:nvPr/>
        </p:nvSpPr>
        <p:spPr>
          <a:xfrm>
            <a:off x="749635" y="7932804"/>
            <a:ext cx="5792811" cy="120032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アプリの画面右上にある設定メニューより、</a:t>
            </a:r>
            <a:r>
              <a:rPr kumimoji="1" lang="ja-JP" altLang="en-US" sz="1200" dirty="0">
                <a:solidFill>
                  <a:schemeClr val="tx1"/>
                </a:solidFill>
                <a:latin typeface="メイリオ" panose="020B0604030504040204" pitchFamily="50" charset="-128"/>
                <a:ea typeface="メイリオ" panose="020B0604030504040204" pitchFamily="50" charset="-128"/>
              </a:rPr>
              <a:t>「モリト設定」のモリト地点の追加を選択してモリト追加画面を表示します。</a:t>
            </a:r>
            <a:endParaRPr kumimoji="1" lang="en-US" altLang="ja-JP" sz="1200" dirty="0">
              <a:solidFill>
                <a:schemeClr val="tx1"/>
              </a:solidFill>
              <a:latin typeface="メイリオ" panose="020B0604030504040204" pitchFamily="50" charset="-128"/>
              <a:ea typeface="メイリオ"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「新しくモリトを設置する」をタップします。</a:t>
            </a:r>
            <a:br>
              <a:rPr lang="en-US" altLang="ja-JP" sz="1200" dirty="0">
                <a:latin typeface="メイリオ" panose="020B0604030504040204" pitchFamily="50" charset="-128"/>
                <a:ea typeface="メイリオ" panose="020B0604030504040204" pitchFamily="50" charset="-128"/>
              </a:rPr>
            </a:br>
            <a:r>
              <a:rPr lang="en-US" altLang="ja-JP" sz="1200" dirty="0">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 Bluetooth</a:t>
            </a:r>
            <a:r>
              <a:rPr kumimoji="1" lang="ja-JP" altLang="en-US" sz="1200" dirty="0">
                <a:solidFill>
                  <a:schemeClr val="tx1"/>
                </a:solidFill>
                <a:latin typeface="メイリオ" panose="020B0604030504040204" pitchFamily="50" charset="-128"/>
                <a:ea typeface="メイリオ" panose="020B0604030504040204" pitchFamily="50" charset="-128"/>
              </a:rPr>
              <a:t>の使用許可画面表示された場合は「許可」を選択して</a:t>
            </a:r>
            <a:r>
              <a:rPr kumimoji="1" lang="en-US" altLang="ja-JP" sz="1200" dirty="0">
                <a:solidFill>
                  <a:schemeClr val="tx1"/>
                </a:solidFill>
                <a:latin typeface="メイリオ" panose="020B0604030504040204" pitchFamily="50" charset="-128"/>
                <a:ea typeface="メイリオ" panose="020B0604030504040204" pitchFamily="50" charset="-128"/>
              </a:rPr>
              <a:t> Bluetooth</a:t>
            </a:r>
            <a:r>
              <a:rPr kumimoji="1" lang="ja-JP" altLang="en-US" sz="1200" dirty="0">
                <a:solidFill>
                  <a:schemeClr val="tx1"/>
                </a:solidFill>
                <a:latin typeface="メイリオ" panose="020B0604030504040204" pitchFamily="50" charset="-128"/>
                <a:ea typeface="メイリオ" panose="020B0604030504040204" pitchFamily="50" charset="-128"/>
              </a:rPr>
              <a:t>の</a:t>
            </a:r>
            <a:br>
              <a:rPr kumimoji="1" lang="en-US" altLang="ja-JP" sz="1200" dirty="0">
                <a:solidFill>
                  <a:schemeClr val="tx1"/>
                </a:solidFill>
                <a:latin typeface="メイリオ" panose="020B0604030504040204" pitchFamily="50" charset="-128"/>
                <a:ea typeface="メイリオ" panose="020B0604030504040204" pitchFamily="50" charset="-128"/>
              </a:rPr>
            </a:br>
            <a:r>
              <a:rPr kumimoji="1" lang="ja-JP" altLang="en-US" sz="1200" dirty="0">
                <a:solidFill>
                  <a:schemeClr val="tx1"/>
                </a:solidFill>
                <a:latin typeface="メイリオ" panose="020B0604030504040204" pitchFamily="50" charset="-128"/>
                <a:ea typeface="メイリオ" panose="020B0604030504040204" pitchFamily="50" charset="-128"/>
              </a:rPr>
              <a:t>　接続を</a:t>
            </a:r>
            <a:r>
              <a:rPr kumimoji="1" lang="en-US" altLang="ja-JP" sz="1200" dirty="0">
                <a:solidFill>
                  <a:schemeClr val="tx1"/>
                </a:solidFill>
                <a:latin typeface="メイリオ" panose="020B0604030504040204" pitchFamily="50" charset="-128"/>
                <a:ea typeface="メイリオ" panose="020B0604030504040204" pitchFamily="50" charset="-128"/>
              </a:rPr>
              <a:t>ON</a:t>
            </a:r>
            <a:r>
              <a:rPr kumimoji="1" lang="ja-JP" altLang="en-US" sz="1200" dirty="0">
                <a:solidFill>
                  <a:schemeClr val="tx1"/>
                </a:solidFill>
                <a:latin typeface="メイリオ" panose="020B0604030504040204" pitchFamily="50" charset="-128"/>
                <a:ea typeface="メイリオ" panose="020B0604030504040204" pitchFamily="50" charset="-128"/>
              </a:rPr>
              <a:t>に設定してください。</a:t>
            </a:r>
            <a:endParaRPr lang="en-US" altLang="ja-JP" sz="1200"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16</a:t>
            </a:fld>
            <a:endParaRPr kumimoji="1" lang="ja-JP" altLang="en-US"/>
          </a:p>
        </p:txBody>
      </p:sp>
      <p:pic>
        <p:nvPicPr>
          <p:cNvPr id="4" name="図 3" descr="テーブル が含まれている画像&#10;&#10;自動的に生成された説明">
            <a:extLst>
              <a:ext uri="{FF2B5EF4-FFF2-40B4-BE49-F238E27FC236}">
                <a16:creationId xmlns:a16="http://schemas.microsoft.com/office/drawing/2014/main" id="{0EC06AAD-151F-49DB-80EE-44801B1BCA0D}"/>
              </a:ext>
            </a:extLst>
          </p:cNvPr>
          <p:cNvPicPr>
            <a:picLocks noChangeAspect="1"/>
          </p:cNvPicPr>
          <p:nvPr/>
        </p:nvPicPr>
        <p:blipFill>
          <a:blip r:embed="rId2"/>
          <a:stretch>
            <a:fillRect/>
          </a:stretch>
        </p:blipFill>
        <p:spPr>
          <a:xfrm>
            <a:off x="836239" y="1395551"/>
            <a:ext cx="1236401" cy="2143920"/>
          </a:xfrm>
          <a:prstGeom prst="rect">
            <a:avLst/>
          </a:prstGeom>
        </p:spPr>
      </p:pic>
      <p:sp>
        <p:nvSpPr>
          <p:cNvPr id="23" name="テキスト ボックス 22">
            <a:extLst>
              <a:ext uri="{FF2B5EF4-FFF2-40B4-BE49-F238E27FC236}">
                <a16:creationId xmlns:a16="http://schemas.microsoft.com/office/drawing/2014/main" id="{82A22FA0-0A74-4ED0-9167-7761B7259DF4}"/>
              </a:ext>
            </a:extLst>
          </p:cNvPr>
          <p:cNvSpPr txBox="1"/>
          <p:nvPr/>
        </p:nvSpPr>
        <p:spPr>
          <a:xfrm>
            <a:off x="550781" y="3862457"/>
            <a:ext cx="304371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アプリの起動</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31E361-50C7-4851-A123-BB06E8D34C67}"/>
              </a:ext>
            </a:extLst>
          </p:cNvPr>
          <p:cNvSpPr txBox="1"/>
          <p:nvPr/>
        </p:nvSpPr>
        <p:spPr>
          <a:xfrm>
            <a:off x="550781" y="7604067"/>
            <a:ext cx="4694941"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3.</a:t>
            </a:r>
            <a:r>
              <a:rPr lang="ja-JP" altLang="en-US" sz="1600" b="1" dirty="0">
                <a:latin typeface="メイリオ" panose="020B0604030504040204" pitchFamily="50" charset="-128"/>
                <a:ea typeface="メイリオ" panose="020B0604030504040204" pitchFamily="50" charset="-128"/>
              </a:rPr>
              <a:t>アプリ画面から雨量計測機を新規登録する</a:t>
            </a:r>
            <a:endParaRPr lang="en-US" altLang="ja-JP" sz="1600"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491108" y="1395550"/>
            <a:ext cx="403761" cy="369332"/>
          </a:xfrm>
          <a:prstGeom prst="rect">
            <a:avLst/>
          </a:prstGeom>
          <a:noFill/>
        </p:spPr>
        <p:txBody>
          <a:bodyPr wrap="square" rtlCol="0">
            <a:spAutoFit/>
          </a:bodyPr>
          <a:lstStyle/>
          <a:p>
            <a:r>
              <a:rPr kumimoji="1" lang="ja-JP" altLang="en-US" b="1" dirty="0">
                <a:solidFill>
                  <a:srgbClr val="FF0000"/>
                </a:solidFill>
              </a:rPr>
              <a:t>①</a:t>
            </a:r>
          </a:p>
        </p:txBody>
      </p:sp>
      <p:sp>
        <p:nvSpPr>
          <p:cNvPr id="19" name="テキスト ボックス 18">
            <a:extLst>
              <a:ext uri="{FF2B5EF4-FFF2-40B4-BE49-F238E27FC236}">
                <a16:creationId xmlns:a16="http://schemas.microsoft.com/office/drawing/2014/main" id="{42AAEAB1-E428-4DF6-BDD0-AD0C4E98447C}"/>
              </a:ext>
            </a:extLst>
          </p:cNvPr>
          <p:cNvSpPr txBox="1"/>
          <p:nvPr/>
        </p:nvSpPr>
        <p:spPr>
          <a:xfrm>
            <a:off x="763450" y="4175813"/>
            <a:ext cx="5652251" cy="646331"/>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雨量計測機の準備が完了したら、サキモリアプリをお手持ちのスマートフォンから起動します。</a:t>
            </a:r>
            <a:br>
              <a:rPr lang="en-US" altLang="ja-JP" sz="1200" dirty="0">
                <a:latin typeface="メイリオ" panose="020B0604030504040204" pitchFamily="50" charset="-128"/>
                <a:ea typeface="メイリオ" panose="020B0604030504040204" pitchFamily="50" charset="-128"/>
              </a:rPr>
            </a:br>
            <a:r>
              <a:rPr lang="ja-JP" altLang="en-US" sz="1200" u="sng" dirty="0">
                <a:latin typeface="メイリオ" panose="020B0604030504040204" pitchFamily="50" charset="-128"/>
                <a:ea typeface="メイリオ" panose="020B0604030504040204" pitchFamily="50" charset="-128"/>
              </a:rPr>
              <a:t>初めてアプリをご利用になる場合は、アプリの初期設定を完了させてください</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3456FF77-FED3-4CC7-86A4-18DEBE19FD2E}"/>
              </a:ext>
            </a:extLst>
          </p:cNvPr>
          <p:cNvSpPr txBox="1"/>
          <p:nvPr/>
        </p:nvSpPr>
        <p:spPr>
          <a:xfrm>
            <a:off x="559447" y="5099266"/>
            <a:ext cx="3873464"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雨量計測機の電源を</a:t>
            </a:r>
            <a:r>
              <a:rPr lang="en-US" altLang="ja-JP" sz="1600" b="1" dirty="0">
                <a:latin typeface="メイリオ" panose="020B0604030504040204" pitchFamily="50" charset="-128"/>
                <a:ea typeface="メイリオ" panose="020B0604030504040204" pitchFamily="50" charset="-128"/>
              </a:rPr>
              <a:t>ON</a:t>
            </a:r>
            <a:r>
              <a:rPr lang="ja-JP" altLang="en-US" sz="1600" b="1" dirty="0">
                <a:latin typeface="メイリオ" panose="020B0604030504040204" pitchFamily="50" charset="-128"/>
                <a:ea typeface="メイリオ" panose="020B0604030504040204" pitchFamily="50" charset="-128"/>
              </a:rPr>
              <a:t>にする</a:t>
            </a:r>
            <a:endParaRPr lang="en-US" altLang="ja-JP" sz="1600" b="1"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0F40FA69-94EE-480A-9726-5B64A04AA665}"/>
              </a:ext>
            </a:extLst>
          </p:cNvPr>
          <p:cNvSpPr txBox="1"/>
          <p:nvPr/>
        </p:nvSpPr>
        <p:spPr>
          <a:xfrm>
            <a:off x="757615" y="5463436"/>
            <a:ext cx="5673767" cy="1015663"/>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サキモリアプリを起動させたら、</a:t>
            </a:r>
            <a:r>
              <a:rPr lang="ja-JP" altLang="en-US" sz="1200" b="1" dirty="0">
                <a:solidFill>
                  <a:srgbClr val="FF0000"/>
                </a:solidFill>
                <a:latin typeface="メイリオ" panose="020B0604030504040204" pitchFamily="50" charset="-128"/>
                <a:ea typeface="メイリオ" panose="020B0604030504040204" pitchFamily="50" charset="-128"/>
              </a:rPr>
              <a:t>雨量計測機の</a:t>
            </a:r>
            <a:r>
              <a:rPr lang="en-US" altLang="ja-JP" sz="1200" b="1" dirty="0">
                <a:solidFill>
                  <a:srgbClr val="FF0000"/>
                </a:solidFill>
                <a:latin typeface="メイリオ" panose="020B0604030504040204" pitchFamily="50" charset="-128"/>
                <a:ea typeface="メイリオ" panose="020B0604030504040204" pitchFamily="50" charset="-128"/>
              </a:rPr>
              <a:t>AC</a:t>
            </a:r>
            <a:r>
              <a:rPr lang="ja-JP" altLang="en-US" sz="1200" b="1" dirty="0">
                <a:solidFill>
                  <a:srgbClr val="FF0000"/>
                </a:solidFill>
                <a:latin typeface="メイリオ" panose="020B0604030504040204" pitchFamily="50" charset="-128"/>
                <a:ea typeface="メイリオ" panose="020B0604030504040204" pitchFamily="50" charset="-128"/>
              </a:rPr>
              <a:t>アダプタをコンセントに差し込んで電源を</a:t>
            </a:r>
            <a:r>
              <a:rPr lang="en-US" altLang="ja-JP" sz="1200" b="1" dirty="0">
                <a:solidFill>
                  <a:srgbClr val="FF0000"/>
                </a:solidFill>
                <a:latin typeface="メイリオ" panose="020B0604030504040204" pitchFamily="50" charset="-128"/>
                <a:ea typeface="メイリオ" panose="020B0604030504040204" pitchFamily="50" charset="-128"/>
              </a:rPr>
              <a:t>ON</a:t>
            </a:r>
            <a:r>
              <a:rPr lang="ja-JP" altLang="en-US" sz="1200" b="1" dirty="0">
                <a:solidFill>
                  <a:srgbClr val="FF0000"/>
                </a:solidFill>
                <a:latin typeface="メイリオ" panose="020B0604030504040204" pitchFamily="50" charset="-128"/>
                <a:ea typeface="メイリオ" panose="020B0604030504040204" pitchFamily="50" charset="-128"/>
              </a:rPr>
              <a:t>にします</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電源を</a:t>
            </a:r>
            <a:r>
              <a:rPr lang="en-US" altLang="ja-JP" sz="1200" dirty="0">
                <a:latin typeface="メイリオ" panose="020B0604030504040204" pitchFamily="50" charset="-128"/>
                <a:ea typeface="メイリオ" panose="020B0604030504040204" pitchFamily="50" charset="-128"/>
              </a:rPr>
              <a:t>ON</a:t>
            </a:r>
            <a:r>
              <a:rPr lang="ja-JP" altLang="en-US" sz="1200" dirty="0">
                <a:latin typeface="メイリオ" panose="020B0604030504040204" pitchFamily="50" charset="-128"/>
                <a:ea typeface="メイリオ" panose="020B0604030504040204" pitchFamily="50" charset="-128"/>
              </a:rPr>
              <a:t>にすると、雨量計測機は自動的に</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分間</a:t>
            </a:r>
            <a:r>
              <a:rPr lang="en-US" altLang="ja-JP" sz="1200" b="1" dirty="0">
                <a:latin typeface="メイリオ" panose="020B0604030504040204" pitchFamily="50" charset="-128"/>
                <a:ea typeface="メイリオ" panose="020B0604030504040204" pitchFamily="50" charset="-128"/>
              </a:rPr>
              <a:t>Bluetooth</a:t>
            </a:r>
            <a:r>
              <a:rPr lang="ja-JP" altLang="en-US" sz="1200" b="1" dirty="0">
                <a:latin typeface="メイリオ" panose="020B0604030504040204" pitchFamily="50" charset="-128"/>
                <a:ea typeface="メイリオ" panose="020B0604030504040204" pitchFamily="50" charset="-128"/>
              </a:rPr>
              <a:t>接続待機状態</a:t>
            </a:r>
            <a:r>
              <a:rPr lang="ja-JP" altLang="en-US" sz="1200" dirty="0">
                <a:latin typeface="メイリオ" panose="020B0604030504040204" pitchFamily="50" charset="-128"/>
                <a:ea typeface="メイリオ" panose="020B0604030504040204" pitchFamily="50" charset="-128"/>
              </a:rPr>
              <a:t>になります。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57746BA2-4B8B-4AC1-ADC7-4964AAC9B996}"/>
              </a:ext>
            </a:extLst>
          </p:cNvPr>
          <p:cNvPicPr>
            <a:picLocks noChangeAspect="1"/>
          </p:cNvPicPr>
          <p:nvPr/>
        </p:nvPicPr>
        <p:blipFill>
          <a:blip r:embed="rId3"/>
          <a:stretch>
            <a:fillRect/>
          </a:stretch>
        </p:blipFill>
        <p:spPr>
          <a:xfrm>
            <a:off x="3337134" y="1384837"/>
            <a:ext cx="1136547" cy="2121760"/>
          </a:xfrm>
          <a:prstGeom prst="rect">
            <a:avLst/>
          </a:prstGeom>
        </p:spPr>
      </p:pic>
      <p:pic>
        <p:nvPicPr>
          <p:cNvPr id="24" name="図 23">
            <a:extLst>
              <a:ext uri="{FF2B5EF4-FFF2-40B4-BE49-F238E27FC236}">
                <a16:creationId xmlns:a16="http://schemas.microsoft.com/office/drawing/2014/main" id="{8352A1B5-4C1D-4AE8-9365-FD36C38178FD}"/>
              </a:ext>
            </a:extLst>
          </p:cNvPr>
          <p:cNvPicPr>
            <a:picLocks noChangeAspect="1"/>
          </p:cNvPicPr>
          <p:nvPr/>
        </p:nvPicPr>
        <p:blipFill rotWithShape="1">
          <a:blip r:embed="rId4"/>
          <a:srcRect l="70016" t="-442" b="49831"/>
          <a:stretch/>
        </p:blipFill>
        <p:spPr>
          <a:xfrm>
            <a:off x="2612212" y="1410650"/>
            <a:ext cx="360919" cy="1075969"/>
          </a:xfrm>
          <a:prstGeom prst="rect">
            <a:avLst/>
          </a:prstGeom>
        </p:spPr>
      </p:pic>
      <p:sp>
        <p:nvSpPr>
          <p:cNvPr id="25" name="正方形/長方形 24">
            <a:extLst>
              <a:ext uri="{FF2B5EF4-FFF2-40B4-BE49-F238E27FC236}">
                <a16:creationId xmlns:a16="http://schemas.microsoft.com/office/drawing/2014/main" id="{888E260B-1C73-4B88-81DD-150640AB2052}"/>
              </a:ext>
            </a:extLst>
          </p:cNvPr>
          <p:cNvSpPr/>
          <p:nvPr/>
        </p:nvSpPr>
        <p:spPr>
          <a:xfrm>
            <a:off x="2746242" y="1443359"/>
            <a:ext cx="269732" cy="197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15782D2-1140-4921-8F92-925EBB666AAF}"/>
              </a:ext>
            </a:extLst>
          </p:cNvPr>
          <p:cNvSpPr/>
          <p:nvPr/>
        </p:nvSpPr>
        <p:spPr>
          <a:xfrm>
            <a:off x="3449114" y="1672508"/>
            <a:ext cx="1050693" cy="1698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82AD6434-855B-4DB3-B998-8899F999AD83}"/>
              </a:ext>
            </a:extLst>
          </p:cNvPr>
          <p:cNvCxnSpPr>
            <a:cxnSpLocks/>
            <a:stCxn id="25" idx="3"/>
          </p:cNvCxnSpPr>
          <p:nvPr/>
        </p:nvCxnSpPr>
        <p:spPr>
          <a:xfrm>
            <a:off x="3015974" y="1541879"/>
            <a:ext cx="3211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4F763EB2-B797-4FC4-89EC-F00BC2BE280C}"/>
              </a:ext>
            </a:extLst>
          </p:cNvPr>
          <p:cNvCxnSpPr>
            <a:cxnSpLocks/>
            <a:stCxn id="26" idx="3"/>
          </p:cNvCxnSpPr>
          <p:nvPr/>
        </p:nvCxnSpPr>
        <p:spPr>
          <a:xfrm flipV="1">
            <a:off x="4499807" y="1755020"/>
            <a:ext cx="384946" cy="2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507144" y="2192296"/>
            <a:ext cx="5724644" cy="2031325"/>
          </a:xfrm>
          <a:prstGeom prst="rect">
            <a:avLst/>
          </a:prstGeom>
          <a:solidFill>
            <a:srgbClr val="FF0000"/>
          </a:solidFill>
        </p:spPr>
        <p:txBody>
          <a:bodyPr wrap="none" rtlCol="0">
            <a:spAutoFit/>
          </a:bodyPr>
          <a:lstStyle/>
          <a:p>
            <a:r>
              <a:rPr kumimoji="1" lang="ja-JP" altLang="en-US" dirty="0">
                <a:solidFill>
                  <a:schemeClr val="bg1"/>
                </a:solidFill>
              </a:rPr>
              <a:t>多分、初回なので、</a:t>
            </a:r>
            <a:endParaRPr kumimoji="1" lang="en-US" altLang="ja-JP" dirty="0">
              <a:solidFill>
                <a:schemeClr val="bg1"/>
              </a:solidFill>
            </a:endParaRPr>
          </a:p>
          <a:p>
            <a:r>
              <a:rPr kumimoji="1" lang="ja-JP" altLang="en-US" dirty="0">
                <a:solidFill>
                  <a:schemeClr val="bg1"/>
                </a:solidFill>
              </a:rPr>
              <a:t>アプリ起動⇒チュートリアル⇒モリト設定まできて、</a:t>
            </a:r>
            <a:endParaRPr kumimoji="1" lang="en-US" altLang="ja-JP" dirty="0">
              <a:solidFill>
                <a:schemeClr val="bg1"/>
              </a:solidFill>
            </a:endParaRPr>
          </a:p>
          <a:p>
            <a:r>
              <a:rPr lang="ja-JP" altLang="en-US" dirty="0">
                <a:solidFill>
                  <a:schemeClr val="bg1"/>
                </a:solidFill>
              </a:rPr>
              <a:t>電源を入れてもらう</a:t>
            </a:r>
            <a:endParaRPr lang="en-US" altLang="ja-JP" dirty="0">
              <a:solidFill>
                <a:schemeClr val="bg1"/>
              </a:solidFill>
            </a:endParaRPr>
          </a:p>
          <a:p>
            <a:r>
              <a:rPr kumimoji="1" lang="ja-JP" altLang="en-US" dirty="0">
                <a:solidFill>
                  <a:schemeClr val="bg1"/>
                </a:solidFill>
              </a:rPr>
              <a:t>「新しくモリトを追加する」⇒</a:t>
            </a:r>
            <a:r>
              <a:rPr kumimoji="1" lang="en-US" altLang="ja-JP" dirty="0">
                <a:solidFill>
                  <a:schemeClr val="bg1"/>
                </a:solidFill>
              </a:rPr>
              <a:t>Bluetooth</a:t>
            </a:r>
          </a:p>
          <a:p>
            <a:r>
              <a:rPr lang="ja-JP" altLang="en-US" dirty="0">
                <a:solidFill>
                  <a:schemeClr val="bg1"/>
                </a:solidFill>
              </a:rPr>
              <a:t>の流れになると思います。</a:t>
            </a:r>
            <a:endParaRPr lang="en-US" altLang="ja-JP" dirty="0">
              <a:solidFill>
                <a:schemeClr val="bg1"/>
              </a:solidFill>
            </a:endParaRPr>
          </a:p>
          <a:p>
            <a:endParaRPr kumimoji="1" lang="en-US" altLang="ja-JP" dirty="0">
              <a:solidFill>
                <a:schemeClr val="bg1"/>
              </a:solidFill>
            </a:endParaRPr>
          </a:p>
          <a:p>
            <a:r>
              <a:rPr lang="ja-JP" altLang="en-US" dirty="0">
                <a:solidFill>
                  <a:schemeClr val="bg1"/>
                </a:solidFill>
              </a:rPr>
              <a:t>アプリの初期設定と書いてるところで詰まると思う。</a:t>
            </a:r>
            <a:endParaRPr kumimoji="1" lang="ja-JP" altLang="en-US" dirty="0">
              <a:solidFill>
                <a:schemeClr val="bg1"/>
              </a:solidFill>
            </a:endParaRPr>
          </a:p>
        </p:txBody>
      </p:sp>
      <p:sp>
        <p:nvSpPr>
          <p:cNvPr id="29" name="テキスト ボックス 28">
            <a:extLst>
              <a:ext uri="{FF2B5EF4-FFF2-40B4-BE49-F238E27FC236}">
                <a16:creationId xmlns:a16="http://schemas.microsoft.com/office/drawing/2014/main" id="{8536AB3C-F413-4D9B-BCA4-0A9647308A5E}"/>
              </a:ext>
            </a:extLst>
          </p:cNvPr>
          <p:cNvSpPr txBox="1"/>
          <p:nvPr/>
        </p:nvSpPr>
        <p:spPr>
          <a:xfrm>
            <a:off x="2270057" y="1362900"/>
            <a:ext cx="403761" cy="369332"/>
          </a:xfrm>
          <a:prstGeom prst="rect">
            <a:avLst/>
          </a:prstGeom>
          <a:noFill/>
        </p:spPr>
        <p:txBody>
          <a:bodyPr wrap="square" rtlCol="0">
            <a:spAutoFit/>
          </a:bodyPr>
          <a:lstStyle/>
          <a:p>
            <a:r>
              <a:rPr kumimoji="1" lang="ja-JP" altLang="en-US" b="1" dirty="0">
                <a:solidFill>
                  <a:srgbClr val="FF0000"/>
                </a:solidFill>
              </a:rPr>
              <a:t>②</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812AFE1-4572-4017-BF6F-70BAD8F4A4E0}"/>
              </a:ext>
            </a:extLst>
          </p:cNvPr>
          <p:cNvPicPr>
            <a:picLocks noChangeAspect="1"/>
          </p:cNvPicPr>
          <p:nvPr/>
        </p:nvPicPr>
        <p:blipFill>
          <a:blip r:embed="rId5"/>
          <a:stretch>
            <a:fillRect/>
          </a:stretch>
        </p:blipFill>
        <p:spPr>
          <a:xfrm>
            <a:off x="5035988" y="1358553"/>
            <a:ext cx="1192894" cy="2121760"/>
          </a:xfrm>
          <a:prstGeom prst="rect">
            <a:avLst/>
          </a:prstGeom>
        </p:spPr>
      </p:pic>
      <p:sp>
        <p:nvSpPr>
          <p:cNvPr id="16" name="テキスト ボックス 15">
            <a:extLst>
              <a:ext uri="{FF2B5EF4-FFF2-40B4-BE49-F238E27FC236}">
                <a16:creationId xmlns:a16="http://schemas.microsoft.com/office/drawing/2014/main" id="{F77B95D8-2E5D-4DA7-B9AE-99B376828FDF}"/>
              </a:ext>
            </a:extLst>
          </p:cNvPr>
          <p:cNvSpPr txBox="1"/>
          <p:nvPr/>
        </p:nvSpPr>
        <p:spPr>
          <a:xfrm>
            <a:off x="4601657" y="1324389"/>
            <a:ext cx="403761" cy="369332"/>
          </a:xfrm>
          <a:prstGeom prst="rect">
            <a:avLst/>
          </a:prstGeom>
          <a:noFill/>
        </p:spPr>
        <p:txBody>
          <a:bodyPr wrap="square" rtlCol="0">
            <a:spAutoFit/>
          </a:bodyPr>
          <a:lstStyle/>
          <a:p>
            <a:r>
              <a:rPr lang="ja-JP" altLang="en-US" b="1" dirty="0">
                <a:solidFill>
                  <a:srgbClr val="FF0000"/>
                </a:solidFill>
              </a:rPr>
              <a:t>③</a:t>
            </a:r>
            <a:endParaRPr kumimoji="1" lang="ja-JP" altLang="en-US" b="1" dirty="0">
              <a:solidFill>
                <a:srgbClr val="FF0000"/>
              </a:solidFill>
            </a:endParaRPr>
          </a:p>
        </p:txBody>
      </p:sp>
      <p:sp>
        <p:nvSpPr>
          <p:cNvPr id="30" name="四角形: 角を丸くする 29">
            <a:extLst>
              <a:ext uri="{FF2B5EF4-FFF2-40B4-BE49-F238E27FC236}">
                <a16:creationId xmlns:a16="http://schemas.microsoft.com/office/drawing/2014/main" id="{6487E2C1-4AE4-4D41-B55F-2D12F18F9195}"/>
              </a:ext>
            </a:extLst>
          </p:cNvPr>
          <p:cNvSpPr/>
          <p:nvPr/>
        </p:nvSpPr>
        <p:spPr>
          <a:xfrm>
            <a:off x="1499612" y="6380925"/>
            <a:ext cx="4867141" cy="8771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altLang="ja-JP" sz="1400" b="1" dirty="0">
                <a:solidFill>
                  <a:schemeClr val="bg1"/>
                </a:solidFill>
              </a:rPr>
              <a:t>AC/DC</a:t>
            </a:r>
            <a:r>
              <a:rPr lang="ja-JP" altLang="en-US" sz="1400" b="1" dirty="0">
                <a:solidFill>
                  <a:schemeClr val="bg1"/>
                </a:solidFill>
              </a:rPr>
              <a:t>アダプタをコンセントに差し込むだけで自動的に</a:t>
            </a:r>
            <a:endParaRPr lang="en-US" altLang="ja-JP" sz="1400" b="1" dirty="0">
              <a:solidFill>
                <a:schemeClr val="bg1"/>
              </a:solidFill>
            </a:endParaRPr>
          </a:p>
          <a:p>
            <a:r>
              <a:rPr lang="ja-JP" altLang="en-US" sz="1400" b="1" dirty="0">
                <a:solidFill>
                  <a:schemeClr val="bg1"/>
                </a:solidFill>
              </a:rPr>
              <a:t>電源が</a:t>
            </a:r>
            <a:r>
              <a:rPr lang="en-US" altLang="ja-JP" sz="1400" b="1" dirty="0">
                <a:solidFill>
                  <a:schemeClr val="bg1"/>
                </a:solidFill>
              </a:rPr>
              <a:t>ON</a:t>
            </a:r>
            <a:r>
              <a:rPr lang="ja-JP" altLang="en-US" sz="1400" b="1" dirty="0">
                <a:solidFill>
                  <a:schemeClr val="bg1"/>
                </a:solidFill>
              </a:rPr>
              <a:t>になり、</a:t>
            </a:r>
            <a:r>
              <a:rPr lang="en-US" altLang="ja-JP" sz="1400" b="1" dirty="0">
                <a:solidFill>
                  <a:schemeClr val="bg1"/>
                </a:solidFill>
              </a:rPr>
              <a:t>Bluetooth</a:t>
            </a:r>
            <a:r>
              <a:rPr lang="ja-JP" altLang="en-US" sz="1400" b="1" dirty="0">
                <a:solidFill>
                  <a:schemeClr val="bg1"/>
                </a:solidFill>
              </a:rPr>
              <a:t>接続待機状態になります。</a:t>
            </a:r>
            <a:endParaRPr kumimoji="1" lang="ja-JP" altLang="en-US" sz="1400" b="1" dirty="0">
              <a:solidFill>
                <a:schemeClr val="bg1"/>
              </a:solidFill>
            </a:endParaRPr>
          </a:p>
        </p:txBody>
      </p:sp>
      <p:pic>
        <p:nvPicPr>
          <p:cNvPr id="31" name="グラフィックス 30" descr="右向き指示マーク 単色塗りつぶし">
            <a:extLst>
              <a:ext uri="{FF2B5EF4-FFF2-40B4-BE49-F238E27FC236}">
                <a16:creationId xmlns:a16="http://schemas.microsoft.com/office/drawing/2014/main" id="{F3BE6827-AB6B-4479-ABE8-485A6497C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0949" y="6380925"/>
            <a:ext cx="700346" cy="545271"/>
          </a:xfrm>
          <a:prstGeom prst="rect">
            <a:avLst/>
          </a:prstGeom>
        </p:spPr>
      </p:pic>
    </p:spTree>
    <p:extLst>
      <p:ext uri="{BB962C8B-B14F-4D97-AF65-F5344CB8AC3E}">
        <p14:creationId xmlns:p14="http://schemas.microsoft.com/office/powerpoint/2010/main" val="1370004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アプリからの設定手順 </a:t>
            </a:r>
            <a:r>
              <a:rPr lang="en-US" altLang="ja-JP" sz="2000" dirty="0">
                <a:latin typeface="メイリオ" panose="020B0604030504040204" pitchFamily="50" charset="-128"/>
                <a:ea typeface="メイリオ" panose="020B0604030504040204" pitchFamily="50" charset="-128"/>
              </a:rPr>
              <a:t>- 2</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17</a:t>
            </a:fld>
            <a:endParaRPr kumimoji="1" lang="ja-JP" altLang="en-US"/>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2637063" y="1380595"/>
            <a:ext cx="403761" cy="369332"/>
          </a:xfrm>
          <a:prstGeom prst="rect">
            <a:avLst/>
          </a:prstGeom>
          <a:noFill/>
        </p:spPr>
        <p:txBody>
          <a:bodyPr wrap="square" rtlCol="0">
            <a:spAutoFit/>
          </a:bodyPr>
          <a:lstStyle/>
          <a:p>
            <a:r>
              <a:rPr kumimoji="1" lang="ja-JP" altLang="en-US" b="1" dirty="0">
                <a:solidFill>
                  <a:srgbClr val="FF0000"/>
                </a:solidFill>
              </a:rPr>
              <a:t>④</a:t>
            </a:r>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4375433" y="1345944"/>
            <a:ext cx="403761" cy="369332"/>
          </a:xfrm>
          <a:prstGeom prst="rect">
            <a:avLst/>
          </a:prstGeom>
          <a:noFill/>
        </p:spPr>
        <p:txBody>
          <a:bodyPr wrap="square" rtlCol="0">
            <a:spAutoFit/>
          </a:bodyPr>
          <a:lstStyle/>
          <a:p>
            <a:r>
              <a:rPr kumimoji="1" lang="ja-JP" altLang="en-US" b="1" dirty="0">
                <a:solidFill>
                  <a:srgbClr val="FF0000"/>
                </a:solidFill>
              </a:rPr>
              <a:t>⑤</a:t>
            </a:r>
          </a:p>
        </p:txBody>
      </p:sp>
      <p:sp>
        <p:nvSpPr>
          <p:cNvPr id="17" name="テキスト ボックス 16">
            <a:extLst>
              <a:ext uri="{FF2B5EF4-FFF2-40B4-BE49-F238E27FC236}">
                <a16:creationId xmlns:a16="http://schemas.microsoft.com/office/drawing/2014/main" id="{44D8DA5B-81AB-456D-850F-BA7803A9A765}"/>
              </a:ext>
            </a:extLst>
          </p:cNvPr>
          <p:cNvSpPr txBox="1"/>
          <p:nvPr/>
        </p:nvSpPr>
        <p:spPr>
          <a:xfrm>
            <a:off x="767648" y="4394881"/>
            <a:ext cx="5539572" cy="830997"/>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a:t>
            </a:r>
            <a:r>
              <a:rPr lang="en-US" altLang="ja-JP" sz="1200" dirty="0" err="1">
                <a:latin typeface="メイリオ" panose="020B0604030504040204" pitchFamily="50" charset="-128"/>
                <a:ea typeface="メイリオ" panose="020B0604030504040204" pitchFamily="50" charset="-128"/>
              </a:rPr>
              <a:t>Morito</a:t>
            </a:r>
            <a:r>
              <a:rPr lang="ja-JP" altLang="en-US" sz="1200" dirty="0">
                <a:latin typeface="メイリオ" panose="020B0604030504040204" pitchFamily="50" charset="-128"/>
                <a:ea typeface="メイリオ" panose="020B0604030504040204" pitchFamily="50" charset="-128"/>
              </a:rPr>
              <a:t>」を選択してチェックマークが付いたことを確認します。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表示されない場合は「再検索する」をタップします。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「この設定を保存する」をタップします。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FFF9BDE8-C502-4F16-AB76-FB4F689F7272}"/>
              </a:ext>
            </a:extLst>
          </p:cNvPr>
          <p:cNvSpPr txBox="1"/>
          <p:nvPr/>
        </p:nvSpPr>
        <p:spPr>
          <a:xfrm>
            <a:off x="550781" y="4061111"/>
            <a:ext cx="5569086" cy="3385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４</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アプリから雨量計と</a:t>
            </a:r>
            <a:r>
              <a:rPr lang="en-US" altLang="ja-JP" sz="1600" b="1" dirty="0">
                <a:latin typeface="メイリオ" panose="020B0604030504040204" pitchFamily="50" charset="-128"/>
                <a:ea typeface="メイリオ" panose="020B0604030504040204" pitchFamily="50" charset="-128"/>
              </a:rPr>
              <a:t>Bluetooth</a:t>
            </a:r>
            <a:r>
              <a:rPr lang="ja-JP" altLang="en-US" sz="1600" b="1" dirty="0">
                <a:latin typeface="メイリオ" panose="020B0604030504040204" pitchFamily="50" charset="-128"/>
                <a:ea typeface="メイリオ" panose="020B0604030504040204" pitchFamily="50" charset="-128"/>
              </a:rPr>
              <a:t>接続をする</a:t>
            </a:r>
            <a:endParaRPr lang="en-US" altLang="ja-JP" sz="16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458E0156-E8FB-4ABB-958C-A62A06D045E9}"/>
              </a:ext>
            </a:extLst>
          </p:cNvPr>
          <p:cNvSpPr txBox="1"/>
          <p:nvPr/>
        </p:nvSpPr>
        <p:spPr>
          <a:xfrm>
            <a:off x="560312" y="5645869"/>
            <a:ext cx="3187270"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5.</a:t>
            </a:r>
            <a:r>
              <a:rPr lang="ja-JP" altLang="en-US" sz="1600" b="1" dirty="0">
                <a:latin typeface="メイリオ" panose="020B0604030504040204" pitchFamily="50" charset="-128"/>
                <a:ea typeface="メイリオ" panose="020B0604030504040204" pitchFamily="50" charset="-128"/>
              </a:rPr>
              <a:t>初期パスワードを入力する</a:t>
            </a:r>
            <a:endParaRPr lang="en-US" altLang="ja-JP" sz="1600" b="1"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09CD8464-B915-4DBB-B290-47A5394BA411}"/>
              </a:ext>
            </a:extLst>
          </p:cNvPr>
          <p:cNvSpPr txBox="1"/>
          <p:nvPr/>
        </p:nvSpPr>
        <p:spPr>
          <a:xfrm>
            <a:off x="798397" y="5984664"/>
            <a:ext cx="5937416" cy="1292662"/>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パスワードの入力を求められますので、初回起動時の初期パスワードを入力します。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　　　　初期パスワード</a:t>
            </a:r>
            <a:r>
              <a:rPr lang="en-US" altLang="ja-JP" b="1" dirty="0">
                <a:latin typeface="メイリオ" panose="020B0604030504040204" pitchFamily="50" charset="-128"/>
                <a:ea typeface="メイリオ" panose="020B0604030504040204" pitchFamily="50" charset="-128"/>
              </a:rPr>
              <a:t>: [</a:t>
            </a:r>
            <a:r>
              <a:rPr lang="en-US" altLang="ja-JP" b="1" dirty="0" err="1">
                <a:solidFill>
                  <a:srgbClr val="FF0000"/>
                </a:solidFill>
                <a:latin typeface="メイリオ" panose="020B0604030504040204" pitchFamily="50" charset="-128"/>
                <a:ea typeface="メイリオ" panose="020B0604030504040204" pitchFamily="50" charset="-128"/>
              </a:rPr>
              <a:t>moritopass</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　</a:t>
            </a:r>
            <a:endParaRPr lang="en-US" altLang="ja-JP" b="1" dirty="0">
              <a:latin typeface="メイリオ" panose="020B0604030504040204" pitchFamily="50" charset="-128"/>
              <a:ea typeface="メイリオ" panose="020B0604030504040204" pitchFamily="50" charset="-128"/>
            </a:endParaRPr>
          </a:p>
          <a:p>
            <a:endParaRPr lang="en-US" altLang="ja-JP" sz="1200" b="1"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を入力して「設定する」ボタンをタップして次に進みます。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5CD0B10C-22F2-4E73-A36D-D53ABB31AE8E}"/>
              </a:ext>
            </a:extLst>
          </p:cNvPr>
          <p:cNvPicPr>
            <a:picLocks noChangeAspect="1"/>
          </p:cNvPicPr>
          <p:nvPr/>
        </p:nvPicPr>
        <p:blipFill>
          <a:blip r:embed="rId2"/>
          <a:stretch>
            <a:fillRect/>
          </a:stretch>
        </p:blipFill>
        <p:spPr>
          <a:xfrm>
            <a:off x="4729945" y="1308647"/>
            <a:ext cx="1254930" cy="2232103"/>
          </a:xfrm>
          <a:prstGeom prst="rect">
            <a:avLst/>
          </a:prstGeom>
        </p:spPr>
      </p:pic>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0ECE118-029E-4E23-AE68-F4EDE04245C8}"/>
              </a:ext>
            </a:extLst>
          </p:cNvPr>
          <p:cNvPicPr>
            <a:picLocks noChangeAspect="1"/>
          </p:cNvPicPr>
          <p:nvPr/>
        </p:nvPicPr>
        <p:blipFill>
          <a:blip r:embed="rId3"/>
          <a:stretch>
            <a:fillRect/>
          </a:stretch>
        </p:blipFill>
        <p:spPr>
          <a:xfrm>
            <a:off x="3028198" y="1373962"/>
            <a:ext cx="1254930" cy="2232101"/>
          </a:xfrm>
          <a:prstGeom prst="rect">
            <a:avLst/>
          </a:prstGeom>
        </p:spPr>
      </p:pic>
      <p:sp>
        <p:nvSpPr>
          <p:cNvPr id="12" name="テキスト ボックス 11">
            <a:extLst>
              <a:ext uri="{FF2B5EF4-FFF2-40B4-BE49-F238E27FC236}">
                <a16:creationId xmlns:a16="http://schemas.microsoft.com/office/drawing/2014/main" id="{19577504-DC32-4D84-B786-BA81621CF8E2}"/>
              </a:ext>
            </a:extLst>
          </p:cNvPr>
          <p:cNvSpPr txBox="1"/>
          <p:nvPr/>
        </p:nvSpPr>
        <p:spPr>
          <a:xfrm>
            <a:off x="560312" y="2638898"/>
            <a:ext cx="2375581" cy="400110"/>
          </a:xfrm>
          <a:prstGeom prst="rect">
            <a:avLst/>
          </a:prstGeom>
          <a:solidFill>
            <a:schemeClr val="tx1"/>
          </a:solidFill>
        </p:spPr>
        <p:txBody>
          <a:bodyPr wrap="square">
            <a:spAutoFit/>
          </a:bodyPr>
          <a:lstStyle/>
          <a:p>
            <a:r>
              <a:rPr lang="ja-JP" altLang="en-US" sz="1000" dirty="0">
                <a:solidFill>
                  <a:schemeClr val="bg1"/>
                </a:solidFill>
                <a:latin typeface="メイリオ" panose="020B0604030504040204" pitchFamily="50" charset="-128"/>
                <a:ea typeface="メイリオ" panose="020B0604030504040204" pitchFamily="50" charset="-128"/>
              </a:rPr>
              <a:t>「</a:t>
            </a:r>
            <a:r>
              <a:rPr lang="en-US" altLang="ja-JP" sz="1000" dirty="0" err="1">
                <a:solidFill>
                  <a:schemeClr val="bg1"/>
                </a:solidFill>
                <a:latin typeface="メイリオ" panose="020B0604030504040204" pitchFamily="50" charset="-128"/>
                <a:ea typeface="メイリオ" panose="020B0604030504040204" pitchFamily="50" charset="-128"/>
              </a:rPr>
              <a:t>Morito</a:t>
            </a:r>
            <a:r>
              <a:rPr lang="ja-JP" altLang="en-US" sz="1000" dirty="0">
                <a:solidFill>
                  <a:schemeClr val="bg1"/>
                </a:solidFill>
                <a:latin typeface="メイリオ" panose="020B0604030504040204" pitchFamily="50" charset="-128"/>
                <a:ea typeface="メイリオ" panose="020B0604030504040204" pitchFamily="50" charset="-128"/>
              </a:rPr>
              <a:t>」が検出されない場合はお手数ですが</a:t>
            </a:r>
            <a:r>
              <a:rPr lang="en-US" altLang="ja-JP" sz="1000" dirty="0">
                <a:solidFill>
                  <a:schemeClr val="bg1"/>
                </a:solidFill>
                <a:latin typeface="メイリオ" panose="020B0604030504040204" pitchFamily="50" charset="-128"/>
                <a:ea typeface="メイリオ" panose="020B0604030504040204" pitchFamily="50" charset="-128"/>
              </a:rPr>
              <a:t>P25</a:t>
            </a:r>
            <a:r>
              <a:rPr lang="ja-JP" altLang="en-US" sz="1000" dirty="0">
                <a:solidFill>
                  <a:schemeClr val="bg1"/>
                </a:solidFill>
                <a:latin typeface="メイリオ" panose="020B0604030504040204" pitchFamily="50" charset="-128"/>
                <a:ea typeface="メイリオ" panose="020B0604030504040204" pitchFamily="50" charset="-128"/>
              </a:rPr>
              <a:t>をご参照ください。</a:t>
            </a:r>
            <a:endParaRPr lang="en-US" altLang="ja-JP" sz="1000" dirty="0">
              <a:solidFill>
                <a:schemeClr val="bg1"/>
              </a:solidFill>
              <a:latin typeface="メイリオ" panose="020B0604030504040204" pitchFamily="50" charset="-128"/>
              <a:ea typeface="メイリオ" panose="020B0604030504040204" pitchFamily="50" charset="-128"/>
            </a:endParaRPr>
          </a:p>
        </p:txBody>
      </p:sp>
      <p:pic>
        <p:nvPicPr>
          <p:cNvPr id="15" name="グラフィックス 14" descr="右向き指示マーク 単色塗りつぶし">
            <a:extLst>
              <a:ext uri="{FF2B5EF4-FFF2-40B4-BE49-F238E27FC236}">
                <a16:creationId xmlns:a16="http://schemas.microsoft.com/office/drawing/2014/main" id="{D4A8B5A3-9903-4889-8922-2B63D4163E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8291" y="2152468"/>
            <a:ext cx="510569" cy="510569"/>
          </a:xfrm>
          <a:prstGeom prst="rect">
            <a:avLst/>
          </a:prstGeom>
        </p:spPr>
      </p:pic>
    </p:spTree>
    <p:extLst>
      <p:ext uri="{BB962C8B-B14F-4D97-AF65-F5344CB8AC3E}">
        <p14:creationId xmlns:p14="http://schemas.microsoft.com/office/powerpoint/2010/main" val="127996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AB7BA873-687A-42EC-A070-59FA1CC9CDA2}"/>
              </a:ext>
            </a:extLst>
          </p:cNvPr>
          <p:cNvPicPr>
            <a:picLocks noChangeAspect="1"/>
          </p:cNvPicPr>
          <p:nvPr/>
        </p:nvPicPr>
        <p:blipFill>
          <a:blip r:embed="rId2"/>
          <a:stretch>
            <a:fillRect/>
          </a:stretch>
        </p:blipFill>
        <p:spPr>
          <a:xfrm>
            <a:off x="2627819" y="1292912"/>
            <a:ext cx="1303200" cy="2317958"/>
          </a:xfrm>
          <a:prstGeom prst="rect">
            <a:avLst/>
          </a:prstGeom>
        </p:spPr>
      </p:pic>
      <p:grpSp>
        <p:nvGrpSpPr>
          <p:cNvPr id="4" name="グループ化 3">
            <a:extLst>
              <a:ext uri="{FF2B5EF4-FFF2-40B4-BE49-F238E27FC236}">
                <a16:creationId xmlns:a16="http://schemas.microsoft.com/office/drawing/2014/main" id="{B4B8B793-3FE0-408C-AC51-5021B4A62350}"/>
              </a:ext>
            </a:extLst>
          </p:cNvPr>
          <p:cNvGrpSpPr/>
          <p:nvPr/>
        </p:nvGrpSpPr>
        <p:grpSpPr>
          <a:xfrm>
            <a:off x="3351018" y="6570757"/>
            <a:ext cx="865834" cy="605545"/>
            <a:chOff x="4569183" y="2340861"/>
            <a:chExt cx="1568219" cy="1177030"/>
          </a:xfrm>
        </p:grpSpPr>
        <p:pic>
          <p:nvPicPr>
            <p:cNvPr id="4098" name="Picture 2" descr="mapアイコンイラスト／無料イラストなら「イラストAC」">
              <a:extLst>
                <a:ext uri="{FF2B5EF4-FFF2-40B4-BE49-F238E27FC236}">
                  <a16:creationId xmlns:a16="http://schemas.microsoft.com/office/drawing/2014/main" id="{CEB00AE2-CA62-40AA-8555-F49ED6200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183" y="2340861"/>
              <a:ext cx="1568219" cy="1177030"/>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51C7AD0F-7241-477B-B7F3-3706D92D3FBE}"/>
                </a:ext>
              </a:extLst>
            </p:cNvPr>
            <p:cNvSpPr/>
            <p:nvPr/>
          </p:nvSpPr>
          <p:spPr>
            <a:xfrm>
              <a:off x="5193792" y="2576557"/>
              <a:ext cx="315665" cy="31566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アプリからの設定手順 </a:t>
            </a:r>
            <a:r>
              <a:rPr lang="en-US" altLang="ja-JP" sz="2000" dirty="0">
                <a:latin typeface="メイリオ" panose="020B0604030504040204" pitchFamily="50" charset="-128"/>
                <a:ea typeface="メイリオ" panose="020B0604030504040204" pitchFamily="50" charset="-128"/>
              </a:rPr>
              <a:t>- 3</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18</a:t>
            </a:fld>
            <a:endParaRPr kumimoji="1" lang="ja-JP" altLang="en-US"/>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436810" y="1321797"/>
            <a:ext cx="403761" cy="369332"/>
          </a:xfrm>
          <a:prstGeom prst="rect">
            <a:avLst/>
          </a:prstGeom>
          <a:noFill/>
        </p:spPr>
        <p:txBody>
          <a:bodyPr wrap="square" rtlCol="0">
            <a:spAutoFit/>
          </a:bodyPr>
          <a:lstStyle/>
          <a:p>
            <a:r>
              <a:rPr lang="ja-JP" altLang="en-US" b="1" dirty="0">
                <a:solidFill>
                  <a:srgbClr val="FF0000"/>
                </a:solidFill>
              </a:rPr>
              <a:t>⑥</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8D36363D-55DC-44CB-97F9-D58CC010DF66}"/>
              </a:ext>
            </a:extLst>
          </p:cNvPr>
          <p:cNvSpPr txBox="1"/>
          <p:nvPr/>
        </p:nvSpPr>
        <p:spPr>
          <a:xfrm>
            <a:off x="2263247" y="1313755"/>
            <a:ext cx="403761" cy="369332"/>
          </a:xfrm>
          <a:prstGeom prst="rect">
            <a:avLst/>
          </a:prstGeom>
          <a:noFill/>
        </p:spPr>
        <p:txBody>
          <a:bodyPr wrap="square" rtlCol="0">
            <a:spAutoFit/>
          </a:bodyPr>
          <a:lstStyle/>
          <a:p>
            <a:r>
              <a:rPr kumimoji="1" lang="ja-JP" altLang="en-US" b="1" dirty="0">
                <a:solidFill>
                  <a:srgbClr val="FF0000"/>
                </a:solidFill>
              </a:rPr>
              <a:t>⑦</a:t>
            </a:r>
          </a:p>
        </p:txBody>
      </p:sp>
      <p:sp>
        <p:nvSpPr>
          <p:cNvPr id="20" name="テキスト ボックス 19">
            <a:extLst>
              <a:ext uri="{FF2B5EF4-FFF2-40B4-BE49-F238E27FC236}">
                <a16:creationId xmlns:a16="http://schemas.microsoft.com/office/drawing/2014/main" id="{EA1CDD33-BEB8-424F-BBC1-5AB5A3574DF8}"/>
              </a:ext>
            </a:extLst>
          </p:cNvPr>
          <p:cNvSpPr txBox="1"/>
          <p:nvPr/>
        </p:nvSpPr>
        <p:spPr>
          <a:xfrm>
            <a:off x="768718" y="4338304"/>
            <a:ext cx="5851011" cy="830997"/>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利用するセンサーを選択します。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「雨量」は必ず利用するセンサーのためデフォルトでチェックが入っています。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センサーを選択したら「この設定を保存する」をタップしてください。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59BA712B-2F42-4351-816B-5089D1BE1A86}"/>
              </a:ext>
            </a:extLst>
          </p:cNvPr>
          <p:cNvSpPr txBox="1"/>
          <p:nvPr/>
        </p:nvSpPr>
        <p:spPr>
          <a:xfrm>
            <a:off x="536501" y="3999612"/>
            <a:ext cx="3748896"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6.</a:t>
            </a:r>
            <a:r>
              <a:rPr lang="ja-JP" altLang="en-US" sz="1600" b="1" dirty="0">
                <a:latin typeface="メイリオ" panose="020B0604030504040204" pitchFamily="50" charset="-128"/>
                <a:ea typeface="メイリオ" panose="020B0604030504040204" pitchFamily="50" charset="-128"/>
              </a:rPr>
              <a:t>利用するセンサーの選択をする</a:t>
            </a:r>
            <a:endParaRPr lang="en-US" altLang="ja-JP" sz="1600" b="1"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18FDACFF-F1D5-473E-ACBF-F9452F03344C}"/>
              </a:ext>
            </a:extLst>
          </p:cNvPr>
          <p:cNvSpPr txBox="1"/>
          <p:nvPr/>
        </p:nvSpPr>
        <p:spPr>
          <a:xfrm>
            <a:off x="530406" y="5256561"/>
            <a:ext cx="3873464"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7.</a:t>
            </a:r>
            <a:r>
              <a:rPr lang="ja-JP" altLang="en-US" sz="1600" b="1" dirty="0">
                <a:latin typeface="メイリオ" panose="020B0604030504040204" pitchFamily="50" charset="-128"/>
                <a:ea typeface="メイリオ" panose="020B0604030504040204" pitchFamily="50" charset="-128"/>
              </a:rPr>
              <a:t>利用場所をマップから指定する</a:t>
            </a:r>
            <a:endParaRPr lang="en-US" altLang="ja-JP" sz="1600" b="1"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A300588F-957D-45E9-9FEF-B0DC2AC03CB8}"/>
              </a:ext>
            </a:extLst>
          </p:cNvPr>
          <p:cNvSpPr txBox="1"/>
          <p:nvPr/>
        </p:nvSpPr>
        <p:spPr>
          <a:xfrm>
            <a:off x="789274" y="5614414"/>
            <a:ext cx="5851010" cy="1754326"/>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センサーを選択して進むと、画面⑦のとおり、</a:t>
            </a:r>
            <a:r>
              <a:rPr lang="ja-JP" altLang="en-US" sz="1200" b="1" u="sng" dirty="0">
                <a:solidFill>
                  <a:srgbClr val="FF0000"/>
                </a:solidFill>
                <a:latin typeface="メイリオ" panose="020B0604030504040204" pitchFamily="50" charset="-128"/>
                <a:ea typeface="メイリオ" panose="020B0604030504040204" pitchFamily="50" charset="-128"/>
              </a:rPr>
              <a:t>雨量計測機の利用する場所をタップして指定してください</a:t>
            </a:r>
            <a:r>
              <a:rPr lang="ja-JP" altLang="en-US" sz="1200" u="sng" dirty="0">
                <a:latin typeface="メイリオ" panose="020B0604030504040204" pitchFamily="50" charset="-128"/>
                <a:ea typeface="メイリオ" panose="020B0604030504040204" pitchFamily="50" charset="-128"/>
              </a:rPr>
              <a:t>。</a:t>
            </a:r>
            <a:endParaRPr lang="en-US" altLang="ja-JP" sz="1200" u="sng"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タップした場合、</a:t>
            </a:r>
            <a:r>
              <a:rPr lang="ja-JP" altLang="en-US" sz="1200" b="1" dirty="0">
                <a:solidFill>
                  <a:srgbClr val="FF0000"/>
                </a:solidFill>
                <a:latin typeface="メイリオ" panose="020B0604030504040204" pitchFamily="50" charset="-128"/>
                <a:ea typeface="メイリオ" panose="020B0604030504040204" pitchFamily="50" charset="-128"/>
              </a:rPr>
              <a:t>赤の選択地点のアイコン</a:t>
            </a:r>
            <a:r>
              <a:rPr lang="ja-JP" altLang="en-US" sz="1200" dirty="0">
                <a:latin typeface="メイリオ" panose="020B0604030504040204" pitchFamily="50" charset="-128"/>
                <a:ea typeface="メイリオ" panose="020B0604030504040204" pitchFamily="50" charset="-128"/>
              </a:rPr>
              <a:t>が表示されますので、指定した場所が正しければ</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「次へ進む」をタップします。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D7344B7-C33D-4A78-B47A-292569BFD906}"/>
              </a:ext>
            </a:extLst>
          </p:cNvPr>
          <p:cNvSpPr txBox="1"/>
          <p:nvPr/>
        </p:nvSpPr>
        <p:spPr>
          <a:xfrm>
            <a:off x="4167830" y="1722276"/>
            <a:ext cx="2135793" cy="564205"/>
          </a:xfrm>
          <a:prstGeom prst="rect">
            <a:avLst/>
          </a:prstGeom>
          <a:solidFill>
            <a:schemeClr val="tx1"/>
          </a:solidFill>
        </p:spPr>
        <p:txBody>
          <a:bodyPr wrap="square">
            <a:spAutoFit/>
          </a:bodyPr>
          <a:lstStyle/>
          <a:p>
            <a:r>
              <a:rPr lang="ja-JP" altLang="en-US" sz="1000" dirty="0">
                <a:solidFill>
                  <a:schemeClr val="bg1"/>
                </a:solidFill>
                <a:latin typeface="メイリオ" panose="020B0604030504040204" pitchFamily="50" charset="-128"/>
                <a:ea typeface="メイリオ" panose="020B0604030504040204" pitchFamily="50" charset="-128"/>
              </a:rPr>
              <a:t>●マップが表示されない場合は、マップ表示エリアの枠内を軽くタップしてみてください。</a:t>
            </a:r>
            <a:endParaRPr lang="en-US" altLang="ja-JP" sz="1000" dirty="0">
              <a:solidFill>
                <a:schemeClr val="bg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A0CA88EA-F390-405D-AA90-331730B2E186}"/>
              </a:ext>
            </a:extLst>
          </p:cNvPr>
          <p:cNvGrpSpPr/>
          <p:nvPr/>
        </p:nvGrpSpPr>
        <p:grpSpPr>
          <a:xfrm>
            <a:off x="4452534" y="2566585"/>
            <a:ext cx="1284783" cy="964297"/>
            <a:chOff x="4569183" y="2340861"/>
            <a:chExt cx="1568219" cy="1177030"/>
          </a:xfrm>
        </p:grpSpPr>
        <p:pic>
          <p:nvPicPr>
            <p:cNvPr id="19" name="Picture 2" descr="mapアイコンイラスト／無料イラストなら「イラストAC」">
              <a:extLst>
                <a:ext uri="{FF2B5EF4-FFF2-40B4-BE49-F238E27FC236}">
                  <a16:creationId xmlns:a16="http://schemas.microsoft.com/office/drawing/2014/main" id="{4EC22D1D-23E8-4015-9ED2-41EBF430C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183" y="2340861"/>
              <a:ext cx="1568219" cy="1177030"/>
            </a:xfrm>
            <a:prstGeom prst="rect">
              <a:avLst/>
            </a:prstGeom>
            <a:noFill/>
            <a:extLst>
              <a:ext uri="{909E8E84-426E-40DD-AFC4-6F175D3DCCD1}">
                <a14:hiddenFill xmlns:a14="http://schemas.microsoft.com/office/drawing/2010/main">
                  <a:solidFill>
                    <a:srgbClr val="FFFFFF"/>
                  </a:solidFill>
                </a14:hiddenFill>
              </a:ext>
            </a:extLst>
          </p:spPr>
        </p:pic>
        <p:sp>
          <p:nvSpPr>
            <p:cNvPr id="23" name="楕円 22">
              <a:extLst>
                <a:ext uri="{FF2B5EF4-FFF2-40B4-BE49-F238E27FC236}">
                  <a16:creationId xmlns:a16="http://schemas.microsoft.com/office/drawing/2014/main" id="{8B6FB91E-5302-496A-AB2D-60798DA69FDC}"/>
                </a:ext>
              </a:extLst>
            </p:cNvPr>
            <p:cNvSpPr/>
            <p:nvPr/>
          </p:nvSpPr>
          <p:spPr>
            <a:xfrm>
              <a:off x="5193792" y="2576557"/>
              <a:ext cx="315665" cy="31566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cxnSp>
        <p:nvCxnSpPr>
          <p:cNvPr id="6" name="直線矢印コネクタ 5">
            <a:extLst>
              <a:ext uri="{FF2B5EF4-FFF2-40B4-BE49-F238E27FC236}">
                <a16:creationId xmlns:a16="http://schemas.microsoft.com/office/drawing/2014/main" id="{3693B648-9A91-40A8-9EE0-6EDB19FC9F6C}"/>
              </a:ext>
            </a:extLst>
          </p:cNvPr>
          <p:cNvCxnSpPr>
            <a:cxnSpLocks/>
            <a:endCxn id="19" idx="0"/>
          </p:cNvCxnSpPr>
          <p:nvPr/>
        </p:nvCxnSpPr>
        <p:spPr>
          <a:xfrm>
            <a:off x="3373093" y="2234170"/>
            <a:ext cx="1721833" cy="332415"/>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2B4B159D-5C60-4E25-A26E-80DFE3164211}"/>
              </a:ext>
            </a:extLst>
          </p:cNvPr>
          <p:cNvPicPr>
            <a:picLocks noChangeAspect="1"/>
          </p:cNvPicPr>
          <p:nvPr/>
        </p:nvPicPr>
        <p:blipFill rotWithShape="1">
          <a:blip r:embed="rId2"/>
          <a:srcRect t="21906" b="20509"/>
          <a:stretch/>
        </p:blipFill>
        <p:spPr>
          <a:xfrm>
            <a:off x="4271981" y="6491515"/>
            <a:ext cx="1712894" cy="1754449"/>
          </a:xfrm>
          <a:prstGeom prst="rect">
            <a:avLst/>
          </a:prstGeom>
        </p:spPr>
      </p:pic>
      <p:sp>
        <p:nvSpPr>
          <p:cNvPr id="9" name="正方形/長方形 8">
            <a:extLst>
              <a:ext uri="{FF2B5EF4-FFF2-40B4-BE49-F238E27FC236}">
                <a16:creationId xmlns:a16="http://schemas.microsoft.com/office/drawing/2014/main" id="{825CACCB-3174-4895-B001-FD320EB4ABCE}"/>
              </a:ext>
            </a:extLst>
          </p:cNvPr>
          <p:cNvSpPr/>
          <p:nvPr/>
        </p:nvSpPr>
        <p:spPr>
          <a:xfrm>
            <a:off x="4914731" y="6813402"/>
            <a:ext cx="449980" cy="3844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BE79412-1EF9-4D00-AA95-DB5B456EA2C2}"/>
              </a:ext>
            </a:extLst>
          </p:cNvPr>
          <p:cNvPicPr>
            <a:picLocks noChangeAspect="1"/>
          </p:cNvPicPr>
          <p:nvPr/>
        </p:nvPicPr>
        <p:blipFill rotWithShape="1">
          <a:blip r:embed="rId4"/>
          <a:srcRect r="-1377" b="19240"/>
          <a:stretch/>
        </p:blipFill>
        <p:spPr>
          <a:xfrm>
            <a:off x="800100" y="1372077"/>
            <a:ext cx="1267573" cy="2186542"/>
          </a:xfrm>
          <a:prstGeom prst="rect">
            <a:avLst/>
          </a:prstGeom>
        </p:spPr>
      </p:pic>
      <p:pic>
        <p:nvPicPr>
          <p:cNvPr id="26" name="グラフィックス 25" descr="右向き指示マーク 単色塗りつぶし">
            <a:extLst>
              <a:ext uri="{FF2B5EF4-FFF2-40B4-BE49-F238E27FC236}">
                <a16:creationId xmlns:a16="http://schemas.microsoft.com/office/drawing/2014/main" id="{3B06FAAD-4E63-4033-8519-58EF297D50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6142" y="1978885"/>
            <a:ext cx="510569" cy="510569"/>
          </a:xfrm>
          <a:prstGeom prst="rect">
            <a:avLst/>
          </a:prstGeom>
        </p:spPr>
      </p:pic>
    </p:spTree>
    <p:extLst>
      <p:ext uri="{BB962C8B-B14F-4D97-AF65-F5344CB8AC3E}">
        <p14:creationId xmlns:p14="http://schemas.microsoft.com/office/powerpoint/2010/main" val="18020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505F1DA-6DB1-45CE-A365-ED83B04C63CA}"/>
              </a:ext>
            </a:extLst>
          </p:cNvPr>
          <p:cNvSpPr>
            <a:spLocks noGrp="1"/>
          </p:cNvSpPr>
          <p:nvPr>
            <p:ph type="sldNum" sz="quarter" idx="12"/>
          </p:nvPr>
        </p:nvSpPr>
        <p:spPr/>
        <p:txBody>
          <a:bodyPr/>
          <a:lstStyle/>
          <a:p>
            <a:fld id="{9DE922E8-CF14-294C-857A-00CAF9992402}" type="slidenum">
              <a:rPr kumimoji="1" lang="ja-JP" altLang="en-US" smtClean="0"/>
              <a:t>19</a:t>
            </a:fld>
            <a:endParaRPr kumimoji="1" lang="ja-JP" altLang="en-US"/>
          </a:p>
        </p:txBody>
      </p:sp>
      <p:sp>
        <p:nvSpPr>
          <p:cNvPr id="6" name="角丸四角形 1">
            <a:extLst>
              <a:ext uri="{FF2B5EF4-FFF2-40B4-BE49-F238E27FC236}">
                <a16:creationId xmlns:a16="http://schemas.microsoft.com/office/drawing/2014/main" id="{7D0A8AC0-376B-4ACC-A127-62DA5214BCB5}"/>
              </a:ext>
            </a:extLst>
          </p:cNvPr>
          <p:cNvSpPr/>
          <p:nvPr/>
        </p:nvSpPr>
        <p:spPr>
          <a:xfrm>
            <a:off x="1568945" y="5064555"/>
            <a:ext cx="3720109" cy="35853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メイリオ" panose="020B0604030504040204" pitchFamily="50" charset="-128"/>
                <a:ea typeface="メイリオ" panose="020B0604030504040204" pitchFamily="50" charset="-128"/>
              </a:rPr>
              <a:t>LTE</a:t>
            </a:r>
            <a:r>
              <a:rPr lang="ja-JP" altLang="en-US" sz="1400" dirty="0">
                <a:solidFill>
                  <a:schemeClr val="tx1"/>
                </a:solidFill>
                <a:latin typeface="メイリオ" panose="020B0604030504040204" pitchFamily="50" charset="-128"/>
                <a:ea typeface="メイリオ" panose="020B0604030504040204" pitchFamily="50" charset="-128"/>
              </a:rPr>
              <a:t>版をご利用の方は </a:t>
            </a:r>
            <a:r>
              <a:rPr lang="en-US" altLang="ja-JP" sz="1400" dirty="0">
                <a:solidFill>
                  <a:schemeClr val="tx1"/>
                </a:solidFill>
                <a:latin typeface="メイリオ" panose="020B0604030504040204" pitchFamily="50" charset="-128"/>
                <a:ea typeface="メイリオ" panose="020B0604030504040204" pitchFamily="50" charset="-128"/>
              </a:rPr>
              <a:t>P23 </a:t>
            </a:r>
            <a:r>
              <a:rPr lang="ja-JP" altLang="en-US" sz="1400" dirty="0">
                <a:solidFill>
                  <a:schemeClr val="tx1"/>
                </a:solidFill>
                <a:latin typeface="メイリオ" panose="020B0604030504040204" pitchFamily="50" charset="-128"/>
                <a:ea typeface="メイリオ" panose="020B0604030504040204" pitchFamily="50" charset="-128"/>
              </a:rPr>
              <a:t>へ</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7" name="角丸四角形 1">
            <a:extLst>
              <a:ext uri="{FF2B5EF4-FFF2-40B4-BE49-F238E27FC236}">
                <a16:creationId xmlns:a16="http://schemas.microsoft.com/office/drawing/2014/main" id="{48CAB2F4-3AAD-4D08-BE34-75E74A9E9576}"/>
              </a:ext>
            </a:extLst>
          </p:cNvPr>
          <p:cNvSpPr/>
          <p:nvPr/>
        </p:nvSpPr>
        <p:spPr>
          <a:xfrm>
            <a:off x="1568945" y="5817823"/>
            <a:ext cx="3720109" cy="358533"/>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メイリオ" panose="020B0604030504040204" pitchFamily="50" charset="-128"/>
                <a:ea typeface="メイリオ" panose="020B0604030504040204" pitchFamily="50" charset="-128"/>
              </a:rPr>
              <a:t>LPWA</a:t>
            </a:r>
            <a:r>
              <a:rPr lang="ja-JP" altLang="en-US" sz="1400" dirty="0">
                <a:solidFill>
                  <a:schemeClr val="tx1"/>
                </a:solidFill>
                <a:latin typeface="メイリオ" panose="020B0604030504040204" pitchFamily="50" charset="-128"/>
                <a:ea typeface="メイリオ" panose="020B0604030504040204" pitchFamily="50" charset="-128"/>
              </a:rPr>
              <a:t>版をご利用の方は </a:t>
            </a:r>
            <a:r>
              <a:rPr lang="en-US" altLang="ja-JP" sz="1400" dirty="0">
                <a:solidFill>
                  <a:schemeClr val="tx1"/>
                </a:solidFill>
                <a:latin typeface="メイリオ" panose="020B0604030504040204" pitchFamily="50" charset="-128"/>
                <a:ea typeface="メイリオ" panose="020B0604030504040204" pitchFamily="50" charset="-128"/>
              </a:rPr>
              <a:t>P24 </a:t>
            </a:r>
            <a:r>
              <a:rPr lang="ja-JP" altLang="en-US" sz="1400" dirty="0">
                <a:solidFill>
                  <a:schemeClr val="tx1"/>
                </a:solidFill>
                <a:latin typeface="メイリオ" panose="020B0604030504040204" pitchFamily="50" charset="-128"/>
                <a:ea typeface="メイリオ" panose="020B0604030504040204" pitchFamily="50" charset="-128"/>
              </a:rPr>
              <a:t>へ</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8" name="角丸四角形 1">
            <a:extLst>
              <a:ext uri="{FF2B5EF4-FFF2-40B4-BE49-F238E27FC236}">
                <a16:creationId xmlns:a16="http://schemas.microsoft.com/office/drawing/2014/main" id="{5B73A667-DDA4-4DD9-9268-AB017A0AFAC8}"/>
              </a:ext>
            </a:extLst>
          </p:cNvPr>
          <p:cNvSpPr/>
          <p:nvPr/>
        </p:nvSpPr>
        <p:spPr>
          <a:xfrm>
            <a:off x="1568945" y="4312256"/>
            <a:ext cx="3720109" cy="358532"/>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メイリオ" panose="020B0604030504040204" pitchFamily="50" charset="-128"/>
                <a:ea typeface="メイリオ" panose="020B0604030504040204" pitchFamily="50" charset="-128"/>
              </a:rPr>
              <a:t>Wi-Fi</a:t>
            </a:r>
            <a:r>
              <a:rPr lang="ja-JP" altLang="en-US" sz="1400" dirty="0">
                <a:solidFill>
                  <a:schemeClr val="tx1"/>
                </a:solidFill>
                <a:latin typeface="メイリオ" panose="020B0604030504040204" pitchFamily="50" charset="-128"/>
                <a:ea typeface="メイリオ" panose="020B0604030504040204" pitchFamily="50" charset="-128"/>
              </a:rPr>
              <a:t>版をご利用の方は </a:t>
            </a:r>
            <a:r>
              <a:rPr lang="en-US" altLang="ja-JP" sz="1400" dirty="0">
                <a:solidFill>
                  <a:schemeClr val="tx1"/>
                </a:solidFill>
                <a:latin typeface="メイリオ" panose="020B0604030504040204" pitchFamily="50" charset="-128"/>
                <a:ea typeface="メイリオ" panose="020B0604030504040204" pitchFamily="50" charset="-128"/>
              </a:rPr>
              <a:t>P20</a:t>
            </a:r>
            <a:r>
              <a:rPr lang="ja-JP" altLang="en-US" sz="1400" dirty="0">
                <a:solidFill>
                  <a:schemeClr val="tx1"/>
                </a:solidFill>
                <a:latin typeface="メイリオ" panose="020B0604030504040204" pitchFamily="50" charset="-128"/>
                <a:ea typeface="メイリオ" panose="020B0604030504040204" pitchFamily="50" charset="-128"/>
              </a:rPr>
              <a:t>へ</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9" name="角丸四角形 1">
            <a:extLst>
              <a:ext uri="{FF2B5EF4-FFF2-40B4-BE49-F238E27FC236}">
                <a16:creationId xmlns:a16="http://schemas.microsoft.com/office/drawing/2014/main" id="{8B11A5E8-38F8-402D-8359-6EC97D3DCBA8}"/>
              </a:ext>
            </a:extLst>
          </p:cNvPr>
          <p:cNvSpPr/>
          <p:nvPr/>
        </p:nvSpPr>
        <p:spPr>
          <a:xfrm>
            <a:off x="491246" y="423735"/>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通信設定</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ED65A859-35D6-4FBA-BE4C-883B64AE0983}"/>
              </a:ext>
            </a:extLst>
          </p:cNvPr>
          <p:cNvSpPr txBox="1"/>
          <p:nvPr/>
        </p:nvSpPr>
        <p:spPr>
          <a:xfrm>
            <a:off x="1282204" y="4312256"/>
            <a:ext cx="704039" cy="369332"/>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　</a:t>
            </a:r>
          </a:p>
        </p:txBody>
      </p:sp>
      <p:sp>
        <p:nvSpPr>
          <p:cNvPr id="10" name="テキスト ボックス 9">
            <a:extLst>
              <a:ext uri="{FF2B5EF4-FFF2-40B4-BE49-F238E27FC236}">
                <a16:creationId xmlns:a16="http://schemas.microsoft.com/office/drawing/2014/main" id="{0E5458FA-8716-4D34-A11E-F95F07D08904}"/>
              </a:ext>
            </a:extLst>
          </p:cNvPr>
          <p:cNvSpPr txBox="1"/>
          <p:nvPr/>
        </p:nvSpPr>
        <p:spPr>
          <a:xfrm>
            <a:off x="1282203" y="5075355"/>
            <a:ext cx="704039" cy="369332"/>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　</a:t>
            </a:r>
          </a:p>
        </p:txBody>
      </p:sp>
      <p:sp>
        <p:nvSpPr>
          <p:cNvPr id="11" name="テキスト ボックス 10">
            <a:extLst>
              <a:ext uri="{FF2B5EF4-FFF2-40B4-BE49-F238E27FC236}">
                <a16:creationId xmlns:a16="http://schemas.microsoft.com/office/drawing/2014/main" id="{F42D89AE-BF92-4122-834D-40D9442573EA}"/>
              </a:ext>
            </a:extLst>
          </p:cNvPr>
          <p:cNvSpPr txBox="1"/>
          <p:nvPr/>
        </p:nvSpPr>
        <p:spPr>
          <a:xfrm>
            <a:off x="1282202" y="5838454"/>
            <a:ext cx="704039" cy="369332"/>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　</a:t>
            </a:r>
          </a:p>
        </p:txBody>
      </p:sp>
      <p:sp>
        <p:nvSpPr>
          <p:cNvPr id="12" name="テキスト ボックス 11">
            <a:extLst>
              <a:ext uri="{FF2B5EF4-FFF2-40B4-BE49-F238E27FC236}">
                <a16:creationId xmlns:a16="http://schemas.microsoft.com/office/drawing/2014/main" id="{3157D658-3319-4089-A3B5-4E8C161A2423}"/>
              </a:ext>
            </a:extLst>
          </p:cNvPr>
          <p:cNvSpPr txBox="1"/>
          <p:nvPr/>
        </p:nvSpPr>
        <p:spPr>
          <a:xfrm>
            <a:off x="638690" y="1374889"/>
            <a:ext cx="5706548" cy="230832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センサーの接続方法は、</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Wi-Fi</a:t>
            </a:r>
            <a:r>
              <a:rPr lang="ja-JP" altLang="en-US" sz="1600" b="1" dirty="0">
                <a:latin typeface="メイリオ" panose="020B0604030504040204" pitchFamily="50" charset="-128"/>
                <a:ea typeface="メイリオ" panose="020B0604030504040204" pitchFamily="50" charset="-128"/>
              </a:rPr>
              <a:t>」</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LTE</a:t>
            </a:r>
            <a:r>
              <a:rPr lang="ja-JP" altLang="en-US" sz="1600" b="1" dirty="0">
                <a:latin typeface="メイリオ" panose="020B0604030504040204" pitchFamily="50" charset="-128"/>
                <a:ea typeface="メイリオ" panose="020B0604030504040204" pitchFamily="50" charset="-128"/>
              </a:rPr>
              <a:t>」</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LPWA</a:t>
            </a:r>
            <a:r>
              <a:rPr lang="ja-JP" altLang="en-US" sz="1600" b="1" dirty="0">
                <a:latin typeface="メイリオ" panose="020B0604030504040204" pitchFamily="50" charset="-128"/>
                <a:ea typeface="メイリオ" panose="020B0604030504040204" pitchFamily="50" charset="-128"/>
              </a:rPr>
              <a:t>」</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の</a:t>
            </a:r>
            <a:r>
              <a:rPr lang="en-US" altLang="ja-JP" sz="1600" b="1" dirty="0">
                <a:latin typeface="メイリオ" panose="020B0604030504040204" pitchFamily="50" charset="-128"/>
                <a:ea typeface="メイリオ" panose="020B0604030504040204" pitchFamily="50" charset="-128"/>
              </a:rPr>
              <a:t>3</a:t>
            </a:r>
            <a:r>
              <a:rPr lang="ja-JP" altLang="en-US" sz="1600" b="1" dirty="0">
                <a:latin typeface="メイリオ" panose="020B0604030504040204" pitchFamily="50" charset="-128"/>
                <a:ea typeface="メイリオ" panose="020B0604030504040204" pitchFamily="50" charset="-128"/>
              </a:rPr>
              <a:t>タイプがあります。</a:t>
            </a:r>
            <a:endParaRPr lang="en-US" altLang="ja-JP" sz="1600" b="1" dirty="0">
              <a:latin typeface="メイリオ" panose="020B0604030504040204" pitchFamily="50" charset="-128"/>
              <a:ea typeface="メイリオ" panose="020B0604030504040204" pitchFamily="50" charset="-128"/>
            </a:endParaRPr>
          </a:p>
          <a:p>
            <a:br>
              <a:rPr lang="en-US" altLang="ja-JP" sz="1600" b="1" dirty="0">
                <a:latin typeface="メイリオ" panose="020B0604030504040204" pitchFamily="50" charset="-128"/>
                <a:ea typeface="メイリオ" panose="020B0604030504040204" pitchFamily="50" charset="-128"/>
              </a:rPr>
            </a:br>
            <a:r>
              <a:rPr lang="ja-JP" altLang="en-US" sz="1600" b="1" dirty="0">
                <a:latin typeface="メイリオ" panose="020B0604030504040204" pitchFamily="50" charset="-128"/>
                <a:ea typeface="メイリオ" panose="020B0604030504040204" pitchFamily="50" charset="-128"/>
              </a:rPr>
              <a:t>所有されているモリトによって接続方法が異なりますので、それぞれの手順に沿って設定してください。</a:t>
            </a:r>
            <a:endParaRPr lang="en-US" altLang="ja-JP" sz="1600" b="1"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F333F2A6-8124-40B6-B74E-C536BA6404D3}"/>
              </a:ext>
            </a:extLst>
          </p:cNvPr>
          <p:cNvSpPr txBox="1"/>
          <p:nvPr/>
        </p:nvSpPr>
        <p:spPr>
          <a:xfrm>
            <a:off x="654049" y="7139787"/>
            <a:ext cx="5549900" cy="1785104"/>
          </a:xfrm>
          <a:prstGeom prst="rect">
            <a:avLst/>
          </a:prstGeom>
          <a:solidFill>
            <a:schemeClr val="accent4">
              <a:lumMod val="20000"/>
              <a:lumOff val="80000"/>
            </a:schemeClr>
          </a:solidFill>
        </p:spPr>
        <p:txBody>
          <a:bodyPr wrap="square">
            <a:spAutoFit/>
          </a:bodyPr>
          <a:lstStyle/>
          <a:p>
            <a:endParaRPr lang="en-US" altLang="ja-JP" sz="10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en-US" altLang="ja-JP" sz="1000" dirty="0">
                <a:latin typeface="メイリオ" panose="020B0604030504040204" pitchFamily="50" charset="-128"/>
                <a:ea typeface="メイリオ" panose="020B0604030504040204" pitchFamily="50" charset="-128"/>
              </a:rPr>
              <a:t>Bluetooth</a:t>
            </a:r>
            <a:r>
              <a:rPr lang="ja-JP" altLang="en-US" sz="1000" dirty="0">
                <a:latin typeface="メイリオ" panose="020B0604030504040204" pitchFamily="50" charset="-128"/>
                <a:ea typeface="メイリオ" panose="020B0604030504040204" pitchFamily="50" charset="-128"/>
              </a:rPr>
              <a:t>接続して設定情報を新規登録、または変更をする場合は、電源ケーブルをいちど抜いていただき、再度差し込みなおして雨量計測機を起動させてください。</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en-US" altLang="ja-JP" sz="1000" dirty="0">
                <a:solidFill>
                  <a:srgbClr val="FF0000"/>
                </a:solidFill>
                <a:latin typeface="メイリオ" panose="020B0604030504040204" pitchFamily="50" charset="-128"/>
                <a:ea typeface="メイリオ" panose="020B0604030504040204" pitchFamily="50" charset="-128"/>
              </a:rPr>
              <a:t>※</a:t>
            </a:r>
            <a:r>
              <a:rPr lang="ja-JP" altLang="en-US" sz="1000" dirty="0">
                <a:solidFill>
                  <a:srgbClr val="FF0000"/>
                </a:solidFill>
                <a:latin typeface="メイリオ" panose="020B0604030504040204" pitchFamily="50" charset="-128"/>
                <a:ea typeface="メイリオ" panose="020B0604030504040204" pitchFamily="50" charset="-128"/>
              </a:rPr>
              <a:t>ただし、いちども設定情報を登録していなく、購入後に初めて設定情報を登録する場合</a:t>
            </a:r>
            <a:br>
              <a:rPr lang="en-US" altLang="ja-JP" sz="1000" dirty="0">
                <a:solidFill>
                  <a:srgbClr val="FF0000"/>
                </a:solidFill>
                <a:latin typeface="メイリオ" panose="020B0604030504040204" pitchFamily="50" charset="-128"/>
                <a:ea typeface="メイリオ" panose="020B0604030504040204" pitchFamily="50" charset="-128"/>
              </a:rPr>
            </a:br>
            <a:r>
              <a:rPr lang="ja-JP" altLang="en-US" sz="1000" dirty="0">
                <a:solidFill>
                  <a:srgbClr val="FF0000"/>
                </a:solidFill>
                <a:latin typeface="メイリオ" panose="020B0604030504040204" pitchFamily="50" charset="-128"/>
                <a:ea typeface="メイリオ" panose="020B0604030504040204" pitchFamily="50" charset="-128"/>
              </a:rPr>
              <a:t>　　　は</a:t>
            </a:r>
            <a:r>
              <a:rPr lang="en-US" altLang="ja-JP" sz="1000" dirty="0">
                <a:solidFill>
                  <a:srgbClr val="FF0000"/>
                </a:solidFill>
                <a:latin typeface="メイリオ" panose="020B0604030504040204" pitchFamily="50" charset="-128"/>
                <a:ea typeface="メイリオ" panose="020B0604030504040204" pitchFamily="50" charset="-128"/>
              </a:rPr>
              <a:t>Bluetooth</a:t>
            </a:r>
            <a:r>
              <a:rPr lang="ja-JP" altLang="en-US" sz="1000" dirty="0">
                <a:solidFill>
                  <a:srgbClr val="FF0000"/>
                </a:solidFill>
                <a:latin typeface="メイリオ" panose="020B0604030504040204" pitchFamily="50" charset="-128"/>
                <a:ea typeface="メイリオ" panose="020B0604030504040204" pitchFamily="50" charset="-128"/>
              </a:rPr>
              <a:t>接続待機状態のままとなります。</a:t>
            </a:r>
            <a:endParaRPr lang="en-US" altLang="ja-JP" sz="1000" dirty="0">
              <a:solidFill>
                <a:srgbClr val="FF0000"/>
              </a:solidFill>
              <a:latin typeface="メイリオ" panose="020B0604030504040204" pitchFamily="50" charset="-128"/>
              <a:ea typeface="メイリオ" panose="020B0604030504040204" pitchFamily="50" charset="-128"/>
            </a:endParaRPr>
          </a:p>
          <a:p>
            <a:endParaRPr lang="en-US" altLang="ja-JP" sz="10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アプリ側から</a:t>
            </a:r>
            <a:r>
              <a:rPr lang="en-US" altLang="ja-JP" sz="1000" dirty="0">
                <a:latin typeface="メイリオ" panose="020B0604030504040204" pitchFamily="50" charset="-128"/>
                <a:ea typeface="メイリオ" panose="020B0604030504040204" pitchFamily="50" charset="-128"/>
              </a:rPr>
              <a:t>Bluetooth</a:t>
            </a:r>
            <a:r>
              <a:rPr lang="ja-JP" altLang="en-US" sz="1000" dirty="0">
                <a:latin typeface="メイリオ" panose="020B0604030504040204" pitchFamily="50" charset="-128"/>
                <a:ea typeface="メイリオ" panose="020B0604030504040204" pitchFamily="50" charset="-128"/>
              </a:rPr>
              <a:t>接続の切断・解除がされるまでは、雨量計測機は</a:t>
            </a:r>
            <a:r>
              <a:rPr lang="en-US" altLang="ja-JP" sz="1000" dirty="0">
                <a:latin typeface="メイリオ" panose="020B0604030504040204" pitchFamily="50" charset="-128"/>
                <a:ea typeface="メイリオ" panose="020B0604030504040204" pitchFamily="50" charset="-128"/>
              </a:rPr>
              <a:t>Bluetooth</a:t>
            </a:r>
            <a:r>
              <a:rPr lang="ja-JP" altLang="en-US" sz="1000" dirty="0">
                <a:latin typeface="メイリオ" panose="020B0604030504040204" pitchFamily="50" charset="-128"/>
                <a:ea typeface="メイリオ" panose="020B0604030504040204" pitchFamily="50" charset="-128"/>
              </a:rPr>
              <a:t>接続が継続されます。</a:t>
            </a:r>
            <a:endParaRPr lang="en-US" altLang="ja-JP" sz="10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0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設定情報登録でネットワーク接続に失敗した場合も</a:t>
            </a:r>
            <a:r>
              <a:rPr lang="en-US" altLang="ja-JP" sz="1000" dirty="0">
                <a:latin typeface="メイリオ" panose="020B0604030504040204" pitchFamily="50" charset="-128"/>
                <a:ea typeface="メイリオ" panose="020B0604030504040204" pitchFamily="50" charset="-128"/>
              </a:rPr>
              <a:t>Bluetooth</a:t>
            </a:r>
            <a:r>
              <a:rPr lang="ja-JP" altLang="en-US" sz="1000" dirty="0">
                <a:latin typeface="メイリオ" panose="020B0604030504040204" pitchFamily="50" charset="-128"/>
                <a:ea typeface="メイリオ" panose="020B0604030504040204" pitchFamily="50" charset="-128"/>
              </a:rPr>
              <a:t>接続中となりますので、登録情報に間違いがないか確認し、再登録をお願いします。</a:t>
            </a:r>
            <a:endParaRPr lang="en-US" altLang="ja-JP" sz="1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3385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505F1DA-6DB1-45CE-A365-ED83B04C63CA}"/>
              </a:ext>
            </a:extLst>
          </p:cNvPr>
          <p:cNvSpPr>
            <a:spLocks noGrp="1"/>
          </p:cNvSpPr>
          <p:nvPr>
            <p:ph type="sldNum" sz="quarter" idx="12"/>
          </p:nvPr>
        </p:nvSpPr>
        <p:spPr/>
        <p:txBody>
          <a:bodyPr/>
          <a:lstStyle/>
          <a:p>
            <a:fld id="{9DE922E8-CF14-294C-857A-00CAF9992402}" type="slidenum">
              <a:rPr kumimoji="1" lang="ja-JP" altLang="en-US" smtClean="0"/>
              <a:t>2</a:t>
            </a:fld>
            <a:endParaRPr kumimoji="1" lang="ja-JP" altLang="en-US"/>
          </a:p>
        </p:txBody>
      </p:sp>
      <p:sp>
        <p:nvSpPr>
          <p:cNvPr id="5" name="テキスト ボックス 4">
            <a:extLst>
              <a:ext uri="{FF2B5EF4-FFF2-40B4-BE49-F238E27FC236}">
                <a16:creationId xmlns:a16="http://schemas.microsoft.com/office/drawing/2014/main" id="{49B0B04F-E9EF-492C-AE83-B97D86E37CE7}"/>
              </a:ext>
            </a:extLst>
          </p:cNvPr>
          <p:cNvSpPr txBox="1"/>
          <p:nvPr/>
        </p:nvSpPr>
        <p:spPr>
          <a:xfrm>
            <a:off x="644710" y="1757665"/>
            <a:ext cx="6159677" cy="2677656"/>
          </a:xfrm>
          <a:prstGeom prst="rect">
            <a:avLst/>
          </a:prstGeom>
          <a:noFill/>
        </p:spPr>
        <p:txBody>
          <a:bodyPr wrap="square">
            <a:spAutoFit/>
          </a:bodyPr>
          <a:lstStyle/>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内容物のご確認・・・・・・・・・・・・・・・・・・・・・</a:t>
            </a:r>
            <a:r>
              <a:rPr lang="en-US" altLang="ja-JP" sz="1400" dirty="0">
                <a:latin typeface="メイリオ" panose="020B0604030504040204" pitchFamily="50" charset="-128"/>
                <a:ea typeface="メイリオ" panose="020B0604030504040204" pitchFamily="50" charset="-128"/>
              </a:rPr>
              <a:t>4</a:t>
            </a:r>
          </a:p>
          <a:p>
            <a:endParaRPr kumimoji="1" lang="ja-JP" altLang="en-US" sz="1400" dirty="0">
              <a:solidFill>
                <a:schemeClr val="bg1"/>
              </a:solidFill>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各接続タイプ別の準備・・・・・・・・・・・・・・・・・・</a:t>
            </a:r>
            <a:r>
              <a:rPr lang="en-US" altLang="ja-JP" sz="1400" dirty="0">
                <a:latin typeface="メイリオ" panose="020B0604030504040204" pitchFamily="50" charset="-128"/>
                <a:ea typeface="メイリオ" panose="020B0604030504040204" pitchFamily="50" charset="-128"/>
              </a:rPr>
              <a:t>5</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端末の準備・・・・・・・・・・・・・・・・・・・・・・・</a:t>
            </a:r>
            <a:r>
              <a:rPr lang="en-US" altLang="ja-JP" sz="1400" dirty="0">
                <a:latin typeface="メイリオ" panose="020B0604030504040204" pitchFamily="50" charset="-128"/>
                <a:ea typeface="メイリオ" panose="020B0604030504040204" pitchFamily="50" charset="-128"/>
              </a:rPr>
              <a:t>6</a:t>
            </a:r>
          </a:p>
          <a:p>
            <a:pPr marL="285750" indent="-285750">
              <a:buFont typeface="Arial" panose="020B0604020202020204" pitchFamily="34" charset="0"/>
              <a:buChar char="•"/>
            </a:pP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solidFill>
                  <a:schemeClr val="tx1"/>
                </a:solidFill>
                <a:latin typeface="メイリオ" panose="020B0604030504040204" pitchFamily="50" charset="-128"/>
                <a:ea typeface="メイリオ" panose="020B0604030504040204" pitchFamily="50" charset="-128"/>
              </a:rPr>
              <a:t>LTE</a:t>
            </a:r>
            <a:r>
              <a:rPr lang="ja-JP" altLang="en-US" sz="1400" dirty="0">
                <a:solidFill>
                  <a:schemeClr val="tx1"/>
                </a:solidFill>
                <a:latin typeface="メイリオ" panose="020B0604030504040204" pitchFamily="50" charset="-128"/>
                <a:ea typeface="メイリオ" panose="020B0604030504040204" pitchFamily="50" charset="-128"/>
              </a:rPr>
              <a:t>版の準備 </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7-10</a:t>
            </a:r>
          </a:p>
          <a:p>
            <a:pPr marL="285750" indent="-285750">
              <a:buFont typeface="Arial" panose="020B0604020202020204" pitchFamily="34" charset="0"/>
              <a:buChar char="•"/>
            </a:pP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LPWA</a:t>
            </a:r>
            <a:r>
              <a:rPr lang="ja-JP" altLang="en-US" sz="1400" dirty="0">
                <a:latin typeface="メイリオ" panose="020B0604030504040204" pitchFamily="50" charset="-128"/>
                <a:ea typeface="メイリオ" panose="020B0604030504040204" pitchFamily="50" charset="-128"/>
              </a:rPr>
              <a:t>版の準備・・・・・・・・・・・・・・・・・・・・・</a:t>
            </a:r>
            <a:r>
              <a:rPr lang="en-US" altLang="ja-JP" sz="1400" dirty="0">
                <a:latin typeface="メイリオ" panose="020B0604030504040204" pitchFamily="50" charset="-128"/>
                <a:ea typeface="メイリオ" panose="020B0604030504040204" pitchFamily="50" charset="-128"/>
              </a:rPr>
              <a:t>11-12</a:t>
            </a:r>
            <a:r>
              <a:rPr kumimoji="1" lang="ja-JP" altLang="en-US" sz="1400" dirty="0">
                <a:latin typeface="メイリオ" panose="020B0604030504040204" pitchFamily="50" charset="-128"/>
                <a:ea typeface="メイリオ" panose="020B0604030504040204" pitchFamily="50" charset="-128"/>
              </a:rPr>
              <a:t>　</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設置例外観図・・・・・・・・・・・・・・・・・・・・・・</a:t>
            </a:r>
            <a:r>
              <a:rPr lang="en-US" altLang="ja-JP" sz="1400" dirty="0">
                <a:latin typeface="メイリオ" panose="020B0604030504040204" pitchFamily="50" charset="-128"/>
                <a:ea typeface="メイリオ" panose="020B0604030504040204" pitchFamily="50" charset="-128"/>
              </a:rPr>
              <a:t>13</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p:txBody>
      </p:sp>
      <p:sp>
        <p:nvSpPr>
          <p:cNvPr id="6" name="角丸四角形 1">
            <a:extLst>
              <a:ext uri="{FF2B5EF4-FFF2-40B4-BE49-F238E27FC236}">
                <a16:creationId xmlns:a16="http://schemas.microsoft.com/office/drawing/2014/main" id="{C16369D6-0149-4386-9DD9-653392FB4ED5}"/>
              </a:ext>
            </a:extLst>
          </p:cNvPr>
          <p:cNvSpPr/>
          <p:nvPr/>
        </p:nvSpPr>
        <p:spPr>
          <a:xfrm>
            <a:off x="633331" y="311542"/>
            <a:ext cx="5875507" cy="564205"/>
          </a:xfrm>
          <a:prstGeom prst="roundRect">
            <a:avLst>
              <a:gd name="adj"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bg1"/>
                </a:solidFill>
                <a:latin typeface="メイリオ" panose="020B0604030504040204" pitchFamily="50" charset="-128"/>
                <a:ea typeface="メイリオ" panose="020B0604030504040204" pitchFamily="50" charset="-128"/>
              </a:rPr>
              <a:t>目次</a:t>
            </a:r>
          </a:p>
        </p:txBody>
      </p:sp>
      <p:sp>
        <p:nvSpPr>
          <p:cNvPr id="7" name="角丸四角形 1">
            <a:extLst>
              <a:ext uri="{FF2B5EF4-FFF2-40B4-BE49-F238E27FC236}">
                <a16:creationId xmlns:a16="http://schemas.microsoft.com/office/drawing/2014/main" id="{1D26265B-CF40-4F38-B244-5B06FDAE00FB}"/>
              </a:ext>
            </a:extLst>
          </p:cNvPr>
          <p:cNvSpPr/>
          <p:nvPr/>
        </p:nvSpPr>
        <p:spPr>
          <a:xfrm>
            <a:off x="644710" y="1103658"/>
            <a:ext cx="3133451" cy="35147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solidFill>
                <a:latin typeface="メイリオ" panose="020B0604030504040204" pitchFamily="50" charset="-128"/>
                <a:ea typeface="メイリオ" panose="020B0604030504040204" pitchFamily="50" charset="-128"/>
              </a:rPr>
              <a:t>雨量計測機の設置準備</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8" name="角丸四角形 1">
            <a:extLst>
              <a:ext uri="{FF2B5EF4-FFF2-40B4-BE49-F238E27FC236}">
                <a16:creationId xmlns:a16="http://schemas.microsoft.com/office/drawing/2014/main" id="{FD94BBD5-5399-4010-A246-EB850B1EDDBB}"/>
              </a:ext>
            </a:extLst>
          </p:cNvPr>
          <p:cNvSpPr/>
          <p:nvPr/>
        </p:nvSpPr>
        <p:spPr>
          <a:xfrm>
            <a:off x="633331" y="4777260"/>
            <a:ext cx="3133451" cy="35147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solidFill>
                <a:latin typeface="メイリオ" panose="020B0604030504040204" pitchFamily="50" charset="-128"/>
                <a:ea typeface="メイリオ" panose="020B0604030504040204" pitchFamily="50" charset="-128"/>
              </a:rPr>
              <a:t>アプリからの設定</a:t>
            </a:r>
          </a:p>
        </p:txBody>
      </p:sp>
      <p:sp>
        <p:nvSpPr>
          <p:cNvPr id="9" name="テキスト ボックス 8">
            <a:extLst>
              <a:ext uri="{FF2B5EF4-FFF2-40B4-BE49-F238E27FC236}">
                <a16:creationId xmlns:a16="http://schemas.microsoft.com/office/drawing/2014/main" id="{FD1DDE12-ED8D-4C75-B77D-F1FDCD688BB6}"/>
              </a:ext>
            </a:extLst>
          </p:cNvPr>
          <p:cNvSpPr txBox="1"/>
          <p:nvPr/>
        </p:nvSpPr>
        <p:spPr>
          <a:xfrm>
            <a:off x="633331" y="5293931"/>
            <a:ext cx="6159677" cy="3970318"/>
          </a:xfrm>
          <a:prstGeom prst="rect">
            <a:avLst/>
          </a:prstGeom>
          <a:noFill/>
        </p:spPr>
        <p:txBody>
          <a:bodyPr wrap="square">
            <a:spAutoFit/>
          </a:bodyPr>
          <a:lstStyle/>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アプリのダウンロード・・・・・・・・・・・・・・・・・・</a:t>
            </a:r>
            <a:r>
              <a:rPr lang="en-US" altLang="ja-JP" sz="1400" dirty="0">
                <a:latin typeface="メイリオ" panose="020B0604030504040204" pitchFamily="50" charset="-128"/>
                <a:ea typeface="メイリオ" panose="020B0604030504040204" pitchFamily="50" charset="-128"/>
              </a:rPr>
              <a:t>15</a:t>
            </a:r>
          </a:p>
          <a:p>
            <a:pPr marL="285750" indent="-285750">
              <a:buFont typeface="Arial" panose="020B0604020202020204" pitchFamily="34" charset="0"/>
              <a:buChar char="•"/>
            </a:pP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アプリからの設定手順・・・・・・・・・・・・・・・・・・</a:t>
            </a:r>
            <a:r>
              <a:rPr lang="en-US" altLang="ja-JP" sz="1400" dirty="0">
                <a:latin typeface="メイリオ" panose="020B0604030504040204" pitchFamily="50" charset="-128"/>
                <a:ea typeface="メイリオ" panose="020B0604030504040204" pitchFamily="50" charset="-128"/>
              </a:rPr>
              <a:t>16-18</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通信設定・・・・・・・・・・・・・・・・・・・・・・・・</a:t>
            </a:r>
            <a:r>
              <a:rPr lang="en-US" altLang="ja-JP" sz="1400" dirty="0">
                <a:latin typeface="メイリオ" panose="020B0604030504040204" pitchFamily="50" charset="-128"/>
                <a:ea typeface="メイリオ" panose="020B0604030504040204" pitchFamily="50" charset="-128"/>
              </a:rPr>
              <a:t>19</a:t>
            </a:r>
          </a:p>
          <a:p>
            <a:pPr marL="285750" indent="-285750">
              <a:buFont typeface="Arial" panose="020B0604020202020204" pitchFamily="34" charset="0"/>
              <a:buChar char="•"/>
            </a:pP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設定手順 </a:t>
            </a:r>
            <a:r>
              <a:rPr lang="en-US" altLang="ja-JP" sz="1400" dirty="0">
                <a:latin typeface="メイリオ" panose="020B0604030504040204" pitchFamily="50" charset="-128"/>
                <a:ea typeface="メイリオ" panose="020B0604030504040204" pitchFamily="50" charset="-128"/>
              </a:rPr>
              <a:t>– Wi-Fi</a:t>
            </a:r>
            <a:r>
              <a:rPr lang="ja-JP" altLang="en-US" sz="1400" dirty="0">
                <a:latin typeface="メイリオ" panose="020B0604030504040204" pitchFamily="50" charset="-128"/>
                <a:ea typeface="メイリオ" panose="020B0604030504040204" pitchFamily="50" charset="-128"/>
              </a:rPr>
              <a:t>版・・・・・・・・・・・・・・・・・・・</a:t>
            </a:r>
            <a:r>
              <a:rPr lang="en-US" altLang="ja-JP" sz="1400" dirty="0">
                <a:latin typeface="メイリオ" panose="020B0604030504040204" pitchFamily="50" charset="-128"/>
                <a:ea typeface="メイリオ" panose="020B0604030504040204" pitchFamily="50" charset="-128"/>
              </a:rPr>
              <a:t>20-22</a:t>
            </a:r>
            <a:r>
              <a:rPr kumimoji="1" lang="ja-JP" altLang="en-US" sz="1400" dirty="0">
                <a:latin typeface="メイリオ" panose="020B0604030504040204" pitchFamily="50" charset="-128"/>
                <a:ea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solidFill>
                  <a:schemeClr val="tx1"/>
                </a:solidFill>
                <a:latin typeface="メイリオ" panose="020B0604030504040204" pitchFamily="50" charset="-128"/>
                <a:ea typeface="メイリオ" panose="020B0604030504040204" pitchFamily="50" charset="-128"/>
              </a:rPr>
              <a:t>設定手順 </a:t>
            </a:r>
            <a:r>
              <a:rPr lang="en-US" altLang="ja-JP" sz="1400" dirty="0">
                <a:solidFill>
                  <a:schemeClr val="tx1"/>
                </a:solidFill>
                <a:latin typeface="メイリオ" panose="020B0604030504040204" pitchFamily="50" charset="-128"/>
                <a:ea typeface="メイリオ" panose="020B0604030504040204" pitchFamily="50" charset="-128"/>
              </a:rPr>
              <a:t>– LTE</a:t>
            </a:r>
            <a:r>
              <a:rPr lang="ja-JP" altLang="en-US" sz="1400" dirty="0">
                <a:solidFill>
                  <a:schemeClr val="tx1"/>
                </a:solidFill>
                <a:latin typeface="メイリオ" panose="020B0604030504040204" pitchFamily="50" charset="-128"/>
                <a:ea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rPr>
              <a:t>4G</a:t>
            </a:r>
            <a:r>
              <a:rPr lang="ja-JP" altLang="en-US" sz="1400" dirty="0">
                <a:solidFill>
                  <a:schemeClr val="tx1"/>
                </a:solidFill>
                <a:latin typeface="メイリオ" panose="020B0604030504040204" pitchFamily="50" charset="-128"/>
                <a:ea typeface="メイリオ" panose="020B0604030504040204" pitchFamily="50" charset="-128"/>
              </a:rPr>
              <a:t>回線</a:t>
            </a:r>
            <a:r>
              <a:rPr lang="en-US" altLang="ja-JP" sz="1400" dirty="0">
                <a:solidFill>
                  <a:schemeClr val="tx1"/>
                </a:solidFill>
                <a:latin typeface="メイリオ" panose="020B0604030504040204" pitchFamily="50" charset="-128"/>
                <a:ea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23</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設定手順 </a:t>
            </a:r>
            <a:r>
              <a:rPr lang="en-US" altLang="ja-JP" sz="1400" dirty="0">
                <a:latin typeface="メイリオ" panose="020B0604030504040204" pitchFamily="50" charset="-128"/>
                <a:ea typeface="メイリオ" panose="020B0604030504040204" pitchFamily="50" charset="-128"/>
              </a:rPr>
              <a:t>– LPWA</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24</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設定完了・・・・・・・・・・・・・・・・・・・・・・・・</a:t>
            </a:r>
            <a:r>
              <a:rPr lang="en-US" altLang="ja-JP" sz="1400" dirty="0">
                <a:latin typeface="メイリオ" panose="020B0604030504040204" pitchFamily="50" charset="-128"/>
                <a:ea typeface="メイリオ" panose="020B0604030504040204" pitchFamily="50" charset="-128"/>
              </a:rPr>
              <a:t>25</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こんな症状がおきたら・・・・・・・・・・・・・・・・・・</a:t>
            </a:r>
            <a:r>
              <a:rPr lang="en-US" altLang="ja-JP" sz="1400" dirty="0">
                <a:latin typeface="メイリオ" panose="020B0604030504040204" pitchFamily="50" charset="-128"/>
                <a:ea typeface="メイリオ" panose="020B0604030504040204" pitchFamily="50" charset="-128"/>
              </a:rPr>
              <a:t>26-27</a:t>
            </a:r>
          </a:p>
          <a:p>
            <a:pPr marL="285750" indent="-285750">
              <a:buFont typeface="Arial" panose="020B0604020202020204" pitchFamily="34" charset="0"/>
              <a:buChar char="•"/>
            </a:pP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400" dirty="0">
                <a:latin typeface="メイリオ" panose="020B0604030504040204" pitchFamily="50" charset="-128"/>
                <a:ea typeface="メイリオ" panose="020B0604030504040204" pitchFamily="50" charset="-128"/>
              </a:rPr>
              <a:t>故障かなと思ったら・・・・・・・・・・・・・・・・・・・</a:t>
            </a:r>
            <a:r>
              <a:rPr lang="en-US" altLang="ja-JP" sz="1400" dirty="0">
                <a:latin typeface="メイリオ" panose="020B0604030504040204" pitchFamily="50" charset="-128"/>
                <a:ea typeface="メイリオ" panose="020B0604030504040204" pitchFamily="50" charset="-128"/>
              </a:rPr>
              <a:t>28</a:t>
            </a:r>
            <a:endParaRPr lang="ja-JP" altLang="en-US"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lang="ja-JP" altLang="en-US"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33913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668B7524-6D56-484C-A510-3CC994D1E0BC}"/>
              </a:ext>
            </a:extLst>
          </p:cNvPr>
          <p:cNvPicPr>
            <a:picLocks noChangeAspect="1"/>
          </p:cNvPicPr>
          <p:nvPr/>
        </p:nvPicPr>
        <p:blipFill rotWithShape="1">
          <a:blip r:embed="rId2"/>
          <a:srcRect b="16778"/>
          <a:stretch/>
        </p:blipFill>
        <p:spPr>
          <a:xfrm>
            <a:off x="888865" y="1737770"/>
            <a:ext cx="1380402" cy="2043334"/>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設定手順 </a:t>
            </a:r>
            <a:r>
              <a:rPr lang="en-US" altLang="ja-JP" sz="2000" dirty="0">
                <a:latin typeface="メイリオ" panose="020B0604030504040204" pitchFamily="50" charset="-128"/>
                <a:ea typeface="メイリオ" panose="020B0604030504040204" pitchFamily="50" charset="-128"/>
              </a:rPr>
              <a:t>– Wi-Fi</a:t>
            </a:r>
            <a:r>
              <a:rPr lang="ja-JP" altLang="en-US" sz="2000" dirty="0">
                <a:latin typeface="メイリオ" panose="020B0604030504040204" pitchFamily="50" charset="-128"/>
                <a:ea typeface="メイリオ" panose="020B0604030504040204" pitchFamily="50" charset="-128"/>
              </a:rPr>
              <a:t>版</a:t>
            </a:r>
            <a:r>
              <a:rPr lang="en-US" altLang="ja-JP" sz="2000" dirty="0">
                <a:latin typeface="メイリオ" panose="020B0604030504040204" pitchFamily="50" charset="-128"/>
                <a:ea typeface="メイリオ" panose="020B0604030504040204" pitchFamily="50" charset="-128"/>
              </a:rPr>
              <a:t> - 1</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1AE76DEB-5DE6-4807-8105-A2E697157E44}"/>
              </a:ext>
            </a:extLst>
          </p:cNvPr>
          <p:cNvSpPr txBox="1"/>
          <p:nvPr/>
        </p:nvSpPr>
        <p:spPr>
          <a:xfrm>
            <a:off x="774681" y="5301298"/>
            <a:ext cx="4536814" cy="830997"/>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をご利用するお客様の通信方式の設定画面になります。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で接続」　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20</a:t>
            </a:fld>
            <a:endParaRPr kumimoji="1" lang="ja-JP" altLang="en-US"/>
          </a:p>
        </p:txBody>
      </p:sp>
      <p:sp>
        <p:nvSpPr>
          <p:cNvPr id="23" name="テキスト ボックス 22">
            <a:extLst>
              <a:ext uri="{FF2B5EF4-FFF2-40B4-BE49-F238E27FC236}">
                <a16:creationId xmlns:a16="http://schemas.microsoft.com/office/drawing/2014/main" id="{82A22FA0-0A74-4ED0-9167-7761B7259DF4}"/>
              </a:ext>
            </a:extLst>
          </p:cNvPr>
          <p:cNvSpPr txBox="1"/>
          <p:nvPr/>
        </p:nvSpPr>
        <p:spPr>
          <a:xfrm>
            <a:off x="556561" y="4964451"/>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1.Wi-Fi</a:t>
            </a:r>
            <a:r>
              <a:rPr lang="ja-JP" altLang="en-US" sz="1600" b="1" dirty="0">
                <a:latin typeface="メイリオ" panose="020B0604030504040204" pitchFamily="50" charset="-128"/>
                <a:ea typeface="メイリオ" panose="020B0604030504040204" pitchFamily="50" charset="-128"/>
              </a:rPr>
              <a:t>で接続する</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31E361-50C7-4851-A123-BB06E8D34C67}"/>
              </a:ext>
            </a:extLst>
          </p:cNvPr>
          <p:cNvSpPr txBox="1"/>
          <p:nvPr/>
        </p:nvSpPr>
        <p:spPr>
          <a:xfrm>
            <a:off x="543498" y="6187852"/>
            <a:ext cx="4204773"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2.Wi-Fi</a:t>
            </a:r>
            <a:r>
              <a:rPr lang="ja-JP" altLang="en-US" sz="1600" b="1" dirty="0">
                <a:latin typeface="メイリオ" panose="020B0604030504040204" pitchFamily="50" charset="-128"/>
                <a:ea typeface="メイリオ" panose="020B0604030504040204" pitchFamily="50" charset="-128"/>
              </a:rPr>
              <a:t>を選択する</a:t>
            </a:r>
            <a:endParaRPr lang="en-US" altLang="ja-JP" sz="16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0E6A855-9BD9-4F34-B0CC-2B2FBFE25D03}"/>
              </a:ext>
            </a:extLst>
          </p:cNvPr>
          <p:cNvSpPr txBox="1"/>
          <p:nvPr/>
        </p:nvSpPr>
        <p:spPr>
          <a:xfrm>
            <a:off x="761182" y="6476378"/>
            <a:ext cx="5414150" cy="1938992"/>
          </a:xfrm>
          <a:prstGeom prst="rect">
            <a:avLst/>
          </a:prstGeom>
          <a:noFill/>
        </p:spPr>
        <p:txBody>
          <a:bodyPr wrap="square">
            <a:spAutoFit/>
          </a:bodyPr>
          <a:lstStyle/>
          <a:p>
            <a:r>
              <a:rPr kumimoji="1" lang="ja-JP" altLang="en-US" sz="1200" b="1" dirty="0">
                <a:solidFill>
                  <a:schemeClr val="tx1"/>
                </a:solidFill>
                <a:latin typeface="メイリオ" panose="020B0604030504040204" pitchFamily="50" charset="-128"/>
                <a:ea typeface="メイリオ" panose="020B0604030504040204" pitchFamily="50" charset="-128"/>
              </a:rPr>
              <a:t>＜</a:t>
            </a:r>
            <a:r>
              <a:rPr kumimoji="1" lang="en-US" altLang="ja-JP" sz="1200" b="1" dirty="0">
                <a:solidFill>
                  <a:schemeClr val="tx1"/>
                </a:solidFill>
                <a:latin typeface="メイリオ" panose="020B0604030504040204" pitchFamily="50" charset="-128"/>
                <a:ea typeface="メイリオ" panose="020B0604030504040204" pitchFamily="50" charset="-128"/>
              </a:rPr>
              <a:t>android</a:t>
            </a:r>
            <a:r>
              <a:rPr kumimoji="1" lang="ja-JP" altLang="en-US" sz="1200" b="1" dirty="0">
                <a:solidFill>
                  <a:schemeClr val="tx1"/>
                </a:solidFill>
                <a:latin typeface="メイリオ" panose="020B0604030504040204" pitchFamily="50" charset="-128"/>
                <a:ea typeface="メイリオ" panose="020B0604030504040204" pitchFamily="50" charset="-128"/>
              </a:rPr>
              <a:t>＞</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r>
              <a:rPr kumimoji="1" lang="ja-JP" altLang="en-US" sz="1200" dirty="0">
                <a:solidFill>
                  <a:schemeClr val="tx1"/>
                </a:solidFill>
                <a:latin typeface="メイリオ" panose="020B0604030504040204" pitchFamily="50" charset="-128"/>
                <a:ea typeface="メイリオ" panose="020B0604030504040204" pitchFamily="50" charset="-128"/>
              </a:rPr>
              <a:t>　検出されたネットワーク一覧より接続する</a:t>
            </a:r>
            <a:r>
              <a:rPr kumimoji="1" lang="en-US" altLang="ja-JP" sz="1200" dirty="0">
                <a:solidFill>
                  <a:schemeClr val="tx1"/>
                </a:solidFill>
                <a:latin typeface="メイリオ" panose="020B0604030504040204" pitchFamily="50" charset="-128"/>
                <a:ea typeface="メイリオ" panose="020B0604030504040204" pitchFamily="50" charset="-128"/>
              </a:rPr>
              <a:t>Wi-Fi</a:t>
            </a:r>
            <a:r>
              <a:rPr kumimoji="1" lang="ja-JP" altLang="en-US" sz="1200" dirty="0">
                <a:solidFill>
                  <a:schemeClr val="tx1"/>
                </a:solidFill>
                <a:latin typeface="メイリオ" panose="020B0604030504040204" pitchFamily="50" charset="-128"/>
                <a:ea typeface="メイリオ" panose="020B0604030504040204" pitchFamily="50" charset="-128"/>
              </a:rPr>
              <a:t>をタップして選択</a:t>
            </a:r>
            <a:r>
              <a:rPr lang="ja-JP" altLang="en-US" sz="1200" dirty="0">
                <a:latin typeface="メイリオ" panose="020B0604030504040204" pitchFamily="50" charset="-128"/>
                <a:ea typeface="メイリオ" panose="020B0604030504040204" pitchFamily="50" charset="-128"/>
              </a:rPr>
              <a:t>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iPhone </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 iPad</a:t>
            </a:r>
            <a:r>
              <a:rPr lang="ja-JP" altLang="en-US" sz="1200" b="1" dirty="0">
                <a:latin typeface="メイリオ" panose="020B0604030504040204" pitchFamily="50" charset="-128"/>
                <a:ea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お手元に用意した</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の</a:t>
            </a:r>
            <a:r>
              <a:rPr lang="en-US" altLang="ja-JP" sz="1200" dirty="0">
                <a:latin typeface="メイリオ" panose="020B0604030504040204" pitchFamily="50" charset="-128"/>
                <a:ea typeface="メイリオ" panose="020B0604030504040204" pitchFamily="50" charset="-128"/>
              </a:rPr>
              <a:t>SSID</a:t>
            </a:r>
            <a:r>
              <a:rPr lang="ja-JP" altLang="en-US" sz="1200" dirty="0">
                <a:latin typeface="メイリオ" panose="020B0604030504040204" pitchFamily="50" charset="-128"/>
                <a:ea typeface="メイリオ" panose="020B0604030504040204" pitchFamily="50" charset="-128"/>
              </a:rPr>
              <a:t>を入力してください。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rgbClr val="FF0000"/>
                </a:solidFill>
                <a:latin typeface="メイリオ" panose="020B0604030504040204" pitchFamily="50" charset="-128"/>
                <a:ea typeface="メイリオ" panose="020B0604030504040204" pitchFamily="50" charset="-128"/>
              </a:rPr>
              <a:t>　</a:t>
            </a:r>
            <a:r>
              <a:rPr lang="en-US" altLang="ja-JP" sz="1200" b="1" u="sng" dirty="0">
                <a:solidFill>
                  <a:srgbClr val="FF0000"/>
                </a:solidFill>
                <a:latin typeface="メイリオ" panose="020B0604030504040204" pitchFamily="50" charset="-128"/>
                <a:ea typeface="メイリオ" panose="020B0604030504040204" pitchFamily="50" charset="-128"/>
              </a:rPr>
              <a:t>5GHz</a:t>
            </a:r>
            <a:r>
              <a:rPr lang="ja-JP" altLang="en-US" sz="1200" b="1" u="sng" dirty="0">
                <a:solidFill>
                  <a:srgbClr val="FF0000"/>
                </a:solidFill>
                <a:latin typeface="メイリオ" panose="020B0604030504040204" pitchFamily="50" charset="-128"/>
                <a:ea typeface="メイリオ" panose="020B0604030504040204" pitchFamily="50" charset="-128"/>
              </a:rPr>
              <a:t>帯ではなく</a:t>
            </a:r>
            <a:r>
              <a:rPr lang="en-US" altLang="ja-JP" sz="1200" b="1" u="sng" dirty="0">
                <a:solidFill>
                  <a:srgbClr val="FF0000"/>
                </a:solidFill>
                <a:latin typeface="メイリオ" panose="020B0604030504040204" pitchFamily="50" charset="-128"/>
                <a:ea typeface="メイリオ" panose="020B0604030504040204" pitchFamily="50" charset="-128"/>
              </a:rPr>
              <a:t>,2.4GHz</a:t>
            </a:r>
            <a:r>
              <a:rPr lang="ja-JP" altLang="en-US" sz="1200" b="1" u="sng" dirty="0">
                <a:solidFill>
                  <a:srgbClr val="FF0000"/>
                </a:solidFill>
                <a:latin typeface="メイリオ" panose="020B0604030504040204" pitchFamily="50" charset="-128"/>
                <a:ea typeface="メイリオ" panose="020B0604030504040204" pitchFamily="50" charset="-128"/>
              </a:rPr>
              <a:t>帯を選択して登録してください。</a:t>
            </a:r>
            <a:endParaRPr lang="en-US" altLang="ja-JP" sz="1200" b="1" u="sng" dirty="0">
              <a:solidFill>
                <a:srgbClr val="FF0000"/>
              </a:solidFill>
              <a:latin typeface="メイリオ" panose="020B0604030504040204" pitchFamily="50" charset="-128"/>
              <a:ea typeface="メイリオ" panose="020B0604030504040204" pitchFamily="50" charset="-128"/>
            </a:endParaRPr>
          </a:p>
          <a:p>
            <a:r>
              <a:rPr lang="ja-JP" altLang="en-US" sz="1200" b="1" dirty="0">
                <a:solidFill>
                  <a:srgbClr val="FF0000"/>
                </a:solidFill>
                <a:latin typeface="メイリオ" panose="020B0604030504040204" pitchFamily="50" charset="-128"/>
                <a:ea typeface="メイリオ" panose="020B0604030504040204" pitchFamily="50" charset="-128"/>
              </a:rPr>
              <a:t>　</a:t>
            </a:r>
            <a:r>
              <a:rPr lang="en-US" altLang="ja-JP" sz="1200" b="1" u="sng" dirty="0">
                <a:solidFill>
                  <a:srgbClr val="FF0000"/>
                </a:solidFill>
                <a:latin typeface="メイリオ" panose="020B0604030504040204" pitchFamily="50" charset="-128"/>
                <a:ea typeface="メイリオ" panose="020B0604030504040204" pitchFamily="50" charset="-128"/>
              </a:rPr>
              <a:t>5GHz</a:t>
            </a:r>
            <a:r>
              <a:rPr lang="ja-JP" altLang="en-US" sz="1200" b="1" u="sng" dirty="0">
                <a:solidFill>
                  <a:srgbClr val="FF0000"/>
                </a:solidFill>
                <a:latin typeface="メイリオ" panose="020B0604030504040204" pitchFamily="50" charset="-128"/>
                <a:ea typeface="メイリオ" panose="020B0604030504040204" pitchFamily="50" charset="-128"/>
              </a:rPr>
              <a:t>帯は利用できませんのでご注意ください。</a:t>
            </a:r>
            <a:r>
              <a:rPr lang="en-US" altLang="ja-JP" sz="1200" b="1" u="sng" dirty="0">
                <a:solidFill>
                  <a:srgbClr val="FF0000"/>
                </a:solidFill>
                <a:latin typeface="メイリオ" panose="020B0604030504040204" pitchFamily="50" charset="-128"/>
                <a:ea typeface="メイリオ" panose="020B0604030504040204" pitchFamily="50" charset="-128"/>
              </a:rPr>
              <a:t> </a:t>
            </a:r>
          </a:p>
          <a:p>
            <a:endParaRPr lang="en-US" altLang="ja-JP" sz="1200" b="1" u="sng" dirty="0">
              <a:solidFill>
                <a:srgbClr val="FF0000"/>
              </a:solidFill>
              <a:latin typeface="メイリオ" panose="020B0604030504040204" pitchFamily="50" charset="-128"/>
              <a:ea typeface="メイリオ" panose="020B0604030504040204" pitchFamily="50" charset="-128"/>
            </a:endParaRPr>
          </a:p>
          <a:p>
            <a:endParaRPr lang="en-US" altLang="ja-JP" sz="1200" b="1" u="sng" dirty="0">
              <a:solidFill>
                <a:srgbClr val="FF0000"/>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489062" y="1737770"/>
            <a:ext cx="403761" cy="369332"/>
          </a:xfrm>
          <a:prstGeom prst="rect">
            <a:avLst/>
          </a:prstGeom>
          <a:noFill/>
        </p:spPr>
        <p:txBody>
          <a:bodyPr wrap="square" rtlCol="0">
            <a:spAutoFit/>
          </a:bodyPr>
          <a:lstStyle/>
          <a:p>
            <a:r>
              <a:rPr kumimoji="1" lang="ja-JP" altLang="en-US" b="1" dirty="0">
                <a:solidFill>
                  <a:srgbClr val="FF0000"/>
                </a:solidFill>
              </a:rPr>
              <a:t>①</a:t>
            </a:r>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2352636" y="1677351"/>
            <a:ext cx="403761" cy="369332"/>
          </a:xfrm>
          <a:prstGeom prst="rect">
            <a:avLst/>
          </a:prstGeom>
          <a:noFill/>
        </p:spPr>
        <p:txBody>
          <a:bodyPr wrap="square" rtlCol="0">
            <a:spAutoFit/>
          </a:bodyPr>
          <a:lstStyle/>
          <a:p>
            <a:r>
              <a:rPr kumimoji="1" lang="ja-JP" altLang="en-US" b="1" dirty="0">
                <a:solidFill>
                  <a:srgbClr val="FF0000"/>
                </a:solidFill>
              </a:rPr>
              <a:t>②</a:t>
            </a:r>
          </a:p>
        </p:txBody>
      </p:sp>
      <p:sp>
        <p:nvSpPr>
          <p:cNvPr id="15" name="テキスト ボックス 14">
            <a:extLst>
              <a:ext uri="{FF2B5EF4-FFF2-40B4-BE49-F238E27FC236}">
                <a16:creationId xmlns:a16="http://schemas.microsoft.com/office/drawing/2014/main" id="{ECBE7F9B-2934-436E-8C02-F5038B94DAF5}"/>
              </a:ext>
            </a:extLst>
          </p:cNvPr>
          <p:cNvSpPr txBox="1"/>
          <p:nvPr/>
        </p:nvSpPr>
        <p:spPr>
          <a:xfrm>
            <a:off x="1747633" y="1107189"/>
            <a:ext cx="3388858" cy="338554"/>
          </a:xfrm>
          <a:prstGeom prst="rect">
            <a:avLst/>
          </a:prstGeom>
          <a:noFill/>
        </p:spPr>
        <p:txBody>
          <a:bodyPr wrap="square">
            <a:spAutoFit/>
          </a:bodyPr>
          <a:lstStyle/>
          <a:p>
            <a:pPr algn="ctr"/>
            <a:r>
              <a:rPr lang="en-US" altLang="ja-JP" sz="1600" b="1" dirty="0">
                <a:latin typeface="メイリオ" panose="020B0604030504040204" pitchFamily="50" charset="-128"/>
                <a:ea typeface="メイリオ" panose="020B0604030504040204" pitchFamily="50" charset="-128"/>
              </a:rPr>
              <a:t>Wi-Fi</a:t>
            </a:r>
            <a:r>
              <a:rPr lang="ja-JP" altLang="en-US" sz="1600" b="1" dirty="0">
                <a:latin typeface="メイリオ" panose="020B0604030504040204" pitchFamily="50" charset="-128"/>
                <a:ea typeface="メイリオ" panose="020B0604030504040204" pitchFamily="50" charset="-128"/>
              </a:rPr>
              <a:t>をご利用のお客様へ</a:t>
            </a:r>
            <a:endParaRPr lang="en-US" altLang="ja-JP" sz="1600" b="1" dirty="0">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250F1627-9D61-4A02-A7F5-00C978DCC5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96" b="16174"/>
          <a:stretch/>
        </p:blipFill>
        <p:spPr>
          <a:xfrm>
            <a:off x="2848134" y="1697376"/>
            <a:ext cx="1399019" cy="2043335"/>
          </a:xfrm>
          <a:prstGeom prst="rect">
            <a:avLst/>
          </a:prstGeom>
        </p:spPr>
      </p:pic>
      <p:sp>
        <p:nvSpPr>
          <p:cNvPr id="22" name="テキスト ボックス 21">
            <a:extLst>
              <a:ext uri="{FF2B5EF4-FFF2-40B4-BE49-F238E27FC236}">
                <a16:creationId xmlns:a16="http://schemas.microsoft.com/office/drawing/2014/main" id="{DC61FB79-2201-4468-AF6D-DB71CE0E9EEB}"/>
              </a:ext>
            </a:extLst>
          </p:cNvPr>
          <p:cNvSpPr txBox="1"/>
          <p:nvPr/>
        </p:nvSpPr>
        <p:spPr>
          <a:xfrm>
            <a:off x="4734640" y="3961469"/>
            <a:ext cx="1258213" cy="346249"/>
          </a:xfrm>
          <a:prstGeom prst="rect">
            <a:avLst/>
          </a:prstGeom>
          <a:noFill/>
          <a:ln>
            <a:solidFill>
              <a:schemeClr val="bg2">
                <a:lumMod val="90000"/>
              </a:schemeClr>
            </a:solidFill>
          </a:ln>
        </p:spPr>
        <p:txBody>
          <a:bodyPr wrap="square" anchor="t">
            <a:spAutoFit/>
          </a:bodyPr>
          <a:lstStyle/>
          <a:p>
            <a:pPr algn="ctr">
              <a:lnSpc>
                <a:spcPct val="150000"/>
              </a:lnSpc>
            </a:pPr>
            <a:r>
              <a:rPr lang="en-US" altLang="ja-JP" sz="1200" dirty="0">
                <a:solidFill>
                  <a:schemeClr val="bg2">
                    <a:lumMod val="75000"/>
                  </a:schemeClr>
                </a:solidFill>
                <a:latin typeface="メイリオ" panose="020B0604030504040204" pitchFamily="50" charset="-128"/>
                <a:ea typeface="メイリオ" panose="020B0604030504040204" pitchFamily="50" charset="-128"/>
              </a:rPr>
              <a:t>iPhone</a:t>
            </a:r>
            <a:endParaRPr kumimoji="1" lang="en-US" altLang="ja-JP" sz="1200" dirty="0">
              <a:solidFill>
                <a:schemeClr val="bg2">
                  <a:lumMod val="75000"/>
                </a:schemeClr>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0C96BF4-A9E3-4962-A4B9-13E5DE8F5242}"/>
              </a:ext>
            </a:extLst>
          </p:cNvPr>
          <p:cNvSpPr txBox="1"/>
          <p:nvPr/>
        </p:nvSpPr>
        <p:spPr>
          <a:xfrm>
            <a:off x="2918536" y="3936999"/>
            <a:ext cx="1258213" cy="346249"/>
          </a:xfrm>
          <a:prstGeom prst="rect">
            <a:avLst/>
          </a:prstGeom>
          <a:noFill/>
          <a:ln>
            <a:solidFill>
              <a:schemeClr val="bg2">
                <a:lumMod val="90000"/>
              </a:schemeClr>
            </a:solidFill>
          </a:ln>
        </p:spPr>
        <p:txBody>
          <a:bodyPr wrap="square" anchor="t">
            <a:spAutoFit/>
          </a:bodyPr>
          <a:lstStyle/>
          <a:p>
            <a:pPr algn="ctr">
              <a:lnSpc>
                <a:spcPct val="150000"/>
              </a:lnSpc>
            </a:pPr>
            <a:r>
              <a:rPr lang="en-US" altLang="ja-JP" sz="1200" dirty="0">
                <a:solidFill>
                  <a:schemeClr val="bg2">
                    <a:lumMod val="75000"/>
                  </a:schemeClr>
                </a:solidFill>
                <a:latin typeface="メイリオ" panose="020B0604030504040204" pitchFamily="50" charset="-128"/>
                <a:ea typeface="メイリオ" panose="020B0604030504040204" pitchFamily="50" charset="-128"/>
              </a:rPr>
              <a:t>android</a:t>
            </a:r>
            <a:endParaRPr kumimoji="1" lang="en-US" altLang="ja-JP" sz="1200" dirty="0">
              <a:solidFill>
                <a:schemeClr val="bg2">
                  <a:lumMod val="75000"/>
                </a:schemeClr>
              </a:solidFill>
              <a:latin typeface="メイリオ" panose="020B0604030504040204" pitchFamily="50" charset="-128"/>
              <a:ea typeface="メイリオ" panose="020B0604030504040204"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8720F4E1-DCE5-4568-ABD7-A19782658006}"/>
              </a:ext>
            </a:extLst>
          </p:cNvPr>
          <p:cNvPicPr>
            <a:picLocks noChangeAspect="1"/>
          </p:cNvPicPr>
          <p:nvPr/>
        </p:nvPicPr>
        <p:blipFill rotWithShape="1">
          <a:blip r:embed="rId4"/>
          <a:srcRect b="18525"/>
          <a:stretch/>
        </p:blipFill>
        <p:spPr>
          <a:xfrm>
            <a:off x="4664237" y="1694782"/>
            <a:ext cx="1399019" cy="1966624"/>
          </a:xfrm>
          <a:prstGeom prst="rect">
            <a:avLst/>
          </a:prstGeom>
        </p:spPr>
      </p:pic>
    </p:spTree>
    <p:extLst>
      <p:ext uri="{BB962C8B-B14F-4D97-AF65-F5344CB8AC3E}">
        <p14:creationId xmlns:p14="http://schemas.microsoft.com/office/powerpoint/2010/main" val="3321224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設定手順 </a:t>
            </a:r>
            <a:r>
              <a:rPr lang="en-US" altLang="ja-JP" sz="2000" dirty="0">
                <a:latin typeface="メイリオ" panose="020B0604030504040204" pitchFamily="50" charset="-128"/>
                <a:ea typeface="メイリオ" panose="020B0604030504040204" pitchFamily="50" charset="-128"/>
              </a:rPr>
              <a:t>– Wi-Fi</a:t>
            </a:r>
            <a:r>
              <a:rPr lang="ja-JP" altLang="en-US" sz="2000" dirty="0">
                <a:latin typeface="メイリオ" panose="020B0604030504040204" pitchFamily="50" charset="-128"/>
                <a:ea typeface="メイリオ" panose="020B0604030504040204" pitchFamily="50" charset="-128"/>
              </a:rPr>
              <a:t>版</a:t>
            </a:r>
            <a:r>
              <a:rPr lang="en-US" altLang="ja-JP" sz="2000" dirty="0">
                <a:latin typeface="メイリオ" panose="020B0604030504040204" pitchFamily="50" charset="-128"/>
                <a:ea typeface="メイリオ" panose="020B0604030504040204" pitchFamily="50" charset="-128"/>
              </a:rPr>
              <a:t> - 2</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1AE76DEB-5DE6-4807-8105-A2E697157E44}"/>
              </a:ext>
            </a:extLst>
          </p:cNvPr>
          <p:cNvSpPr txBox="1"/>
          <p:nvPr/>
        </p:nvSpPr>
        <p:spPr>
          <a:xfrm>
            <a:off x="745172" y="5028444"/>
            <a:ext cx="5082604" cy="1015663"/>
          </a:xfrm>
          <a:prstGeom prst="rect">
            <a:avLst/>
          </a:prstGeom>
          <a:noFill/>
        </p:spPr>
        <p:txBody>
          <a:bodyPr wrap="square">
            <a:spAutoFit/>
          </a:bodyPr>
          <a:lstStyle/>
          <a:p>
            <a:r>
              <a:rPr kumimoji="1" lang="en-US" altLang="ja-JP" sz="1200" b="1" u="sng" dirty="0">
                <a:solidFill>
                  <a:schemeClr val="tx1"/>
                </a:solidFill>
                <a:latin typeface="メイリオ" panose="020B0604030504040204" pitchFamily="50" charset="-128"/>
                <a:ea typeface="メイリオ" panose="020B0604030504040204" pitchFamily="50" charset="-128"/>
              </a:rPr>
              <a:t>SSID,PASSWORD</a:t>
            </a:r>
            <a:r>
              <a:rPr kumimoji="1" lang="ja-JP" altLang="en-US" sz="1200" b="1" u="sng" dirty="0">
                <a:solidFill>
                  <a:schemeClr val="tx1"/>
                </a:solidFill>
                <a:latin typeface="メイリオ" panose="020B0604030504040204" pitchFamily="50" charset="-128"/>
                <a:ea typeface="メイリオ" panose="020B0604030504040204" pitchFamily="50" charset="-128"/>
              </a:rPr>
              <a:t>のみで接続をする場合はこちらになります。</a:t>
            </a:r>
            <a:endParaRPr kumimoji="1" lang="en-US" altLang="ja-JP" sz="1200" b="1" u="sng" dirty="0">
              <a:solidFill>
                <a:schemeClr val="tx1"/>
              </a:solidFill>
              <a:latin typeface="メイリオ" panose="020B0604030504040204" pitchFamily="50" charset="-128"/>
              <a:ea typeface="メイリオ" panose="020B0604030504040204" pitchFamily="50" charset="-128"/>
            </a:endParaRPr>
          </a:p>
          <a:p>
            <a:endParaRPr kumimoji="1" lang="en-US" altLang="ja-JP" sz="1200" dirty="0">
              <a:solidFill>
                <a:schemeClr val="tx1"/>
              </a:solidFill>
              <a:latin typeface="メイリオ" panose="020B0604030504040204" pitchFamily="50" charset="-128"/>
              <a:ea typeface="メイリオ" panose="020B0604030504040204" pitchFamily="50" charset="-128"/>
            </a:endParaRPr>
          </a:p>
          <a:p>
            <a:r>
              <a:rPr kumimoji="1" lang="en-US" altLang="ja-JP" sz="1200" dirty="0">
                <a:solidFill>
                  <a:schemeClr val="tx1"/>
                </a:solidFill>
                <a:latin typeface="メイリオ" panose="020B0604030504040204" pitchFamily="50" charset="-128"/>
                <a:ea typeface="メイリオ" panose="020B0604030504040204" pitchFamily="50" charset="-128"/>
              </a:rPr>
              <a:t>DHCP</a:t>
            </a:r>
            <a:r>
              <a:rPr kumimoji="1" lang="ja-JP" altLang="en-US" sz="1200" dirty="0">
                <a:solidFill>
                  <a:schemeClr val="tx1"/>
                </a:solidFill>
                <a:latin typeface="メイリオ" panose="020B0604030504040204" pitchFamily="50" charset="-128"/>
                <a:ea typeface="メイリオ" panose="020B0604030504040204" pitchFamily="50" charset="-128"/>
              </a:rPr>
              <a:t>で自動的に</a:t>
            </a:r>
            <a:r>
              <a:rPr kumimoji="1" lang="en-US" altLang="ja-JP" sz="1200" dirty="0">
                <a:solidFill>
                  <a:schemeClr val="tx1"/>
                </a:solidFill>
                <a:latin typeface="メイリオ" panose="020B0604030504040204" pitchFamily="50" charset="-128"/>
                <a:ea typeface="メイリオ" panose="020B0604030504040204" pitchFamily="50" charset="-128"/>
              </a:rPr>
              <a:t>IP</a:t>
            </a:r>
            <a:r>
              <a:rPr kumimoji="1" lang="ja-JP" altLang="en-US" sz="1200" dirty="0">
                <a:solidFill>
                  <a:schemeClr val="tx1"/>
                </a:solidFill>
                <a:latin typeface="メイリオ" panose="020B0604030504040204" pitchFamily="50" charset="-128"/>
                <a:ea typeface="メイリオ" panose="020B0604030504040204" pitchFamily="50" charset="-128"/>
              </a:rPr>
              <a:t>が取得できる環境の場合は、「自動」を選択して</a:t>
            </a:r>
            <a:r>
              <a:rPr lang="ja-JP" altLang="en-US" sz="1200" dirty="0">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OK</a:t>
            </a:r>
            <a:r>
              <a:rPr kumimoji="1" lang="ja-JP" altLang="en-US" sz="1200" dirty="0">
                <a:solidFill>
                  <a:schemeClr val="tx1"/>
                </a:solidFill>
                <a:latin typeface="メイリオ" panose="020B0604030504040204" pitchFamily="50" charset="-128"/>
                <a:ea typeface="メイリオ" panose="020B0604030504040204" pitchFamily="50" charset="-128"/>
              </a:rPr>
              <a:t>」をタップします。</a:t>
            </a:r>
            <a:endParaRPr kumimoji="1" lang="en-US" altLang="ja-JP" sz="1200" dirty="0">
              <a:solidFill>
                <a:schemeClr val="tx1"/>
              </a:solidFill>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21</a:t>
            </a:fld>
            <a:endParaRPr kumimoji="1" lang="ja-JP" altLang="en-US"/>
          </a:p>
        </p:txBody>
      </p:sp>
      <p:sp>
        <p:nvSpPr>
          <p:cNvPr id="23" name="テキスト ボックス 22">
            <a:extLst>
              <a:ext uri="{FF2B5EF4-FFF2-40B4-BE49-F238E27FC236}">
                <a16:creationId xmlns:a16="http://schemas.microsoft.com/office/drawing/2014/main" id="{82A22FA0-0A74-4ED0-9167-7761B7259DF4}"/>
              </a:ext>
            </a:extLst>
          </p:cNvPr>
          <p:cNvSpPr txBox="1"/>
          <p:nvPr/>
        </p:nvSpPr>
        <p:spPr>
          <a:xfrm>
            <a:off x="573375" y="4614446"/>
            <a:ext cx="4299070"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 「自動」で登録する場合</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31E361-50C7-4851-A123-BB06E8D34C67}"/>
              </a:ext>
            </a:extLst>
          </p:cNvPr>
          <p:cNvSpPr txBox="1"/>
          <p:nvPr/>
        </p:nvSpPr>
        <p:spPr>
          <a:xfrm>
            <a:off x="586437" y="6109080"/>
            <a:ext cx="4204773"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「手動」で登録する場合</a:t>
            </a:r>
            <a:endParaRPr lang="en-US" altLang="ja-JP" sz="16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0E6A855-9BD9-4F34-B0CC-2B2FBFE25D03}"/>
              </a:ext>
            </a:extLst>
          </p:cNvPr>
          <p:cNvSpPr txBox="1"/>
          <p:nvPr/>
        </p:nvSpPr>
        <p:spPr>
          <a:xfrm>
            <a:off x="795445" y="6456462"/>
            <a:ext cx="5045393" cy="2308324"/>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DHCP</a:t>
            </a:r>
            <a:r>
              <a:rPr lang="ja-JP" altLang="en-US" sz="1200" dirty="0">
                <a:latin typeface="メイリオ" panose="020B0604030504040204" pitchFamily="50" charset="-128"/>
                <a:ea typeface="メイリオ" panose="020B0604030504040204" pitchFamily="50" charset="-128"/>
              </a:rPr>
              <a:t>で接続情報の取得が出来ない環境の場合は、「手動」を選択して下記の情報を手動で設定してください。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IP</a:t>
            </a:r>
            <a:r>
              <a:rPr lang="ja-JP" altLang="en-US" sz="1200" dirty="0">
                <a:latin typeface="メイリオ" panose="020B0604030504040204" pitchFamily="50" charset="-128"/>
                <a:ea typeface="メイリオ" panose="020B0604030504040204" pitchFamily="50" charset="-128"/>
              </a:rPr>
              <a:t>アドレス</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・サブネットマスク</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・ゲートウェイ</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DNS1</a:t>
            </a: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DNS2</a:t>
            </a:r>
            <a:br>
              <a:rPr lang="en-US" altLang="ja-JP" sz="1200" dirty="0">
                <a:latin typeface="メイリオ" panose="020B0604030504040204" pitchFamily="50" charset="-128"/>
                <a:ea typeface="メイリオ" panose="020B0604030504040204" pitchFamily="50" charset="-128"/>
              </a:rPr>
            </a:b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を入力して「</a:t>
            </a:r>
            <a:r>
              <a:rPr lang="en-US" altLang="ja-JP" sz="1200" dirty="0">
                <a:latin typeface="メイリオ" panose="020B0604030504040204" pitchFamily="50" charset="-128"/>
                <a:ea typeface="メイリオ" panose="020B0604030504040204" pitchFamily="50" charset="-128"/>
              </a:rPr>
              <a:t>OK</a:t>
            </a:r>
            <a:r>
              <a:rPr lang="ja-JP" altLang="en-US" sz="1200" dirty="0">
                <a:latin typeface="メイリオ" panose="020B0604030504040204" pitchFamily="50" charset="-128"/>
                <a:ea typeface="メイリオ" panose="020B0604030504040204" pitchFamily="50" charset="-128"/>
              </a:rPr>
              <a:t>」をタップします。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436810" y="1332817"/>
            <a:ext cx="403761" cy="369332"/>
          </a:xfrm>
          <a:prstGeom prst="rect">
            <a:avLst/>
          </a:prstGeom>
          <a:noFill/>
        </p:spPr>
        <p:txBody>
          <a:bodyPr wrap="square" rtlCol="0">
            <a:spAutoFit/>
          </a:bodyPr>
          <a:lstStyle/>
          <a:p>
            <a:r>
              <a:rPr kumimoji="1" lang="ja-JP" altLang="en-US" b="1" dirty="0">
                <a:solidFill>
                  <a:srgbClr val="FF0000"/>
                </a:solidFill>
              </a:rPr>
              <a:t>①</a:t>
            </a:r>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2300384" y="1272398"/>
            <a:ext cx="403761" cy="369332"/>
          </a:xfrm>
          <a:prstGeom prst="rect">
            <a:avLst/>
          </a:prstGeom>
          <a:noFill/>
        </p:spPr>
        <p:txBody>
          <a:bodyPr wrap="square" rtlCol="0">
            <a:spAutoFit/>
          </a:bodyPr>
          <a:lstStyle/>
          <a:p>
            <a:r>
              <a:rPr kumimoji="1" lang="ja-JP" altLang="en-US" b="1" dirty="0">
                <a:solidFill>
                  <a:srgbClr val="FF0000"/>
                </a:solidFill>
              </a:rPr>
              <a:t>②</a:t>
            </a:r>
          </a:p>
        </p:txBody>
      </p:sp>
      <p:sp>
        <p:nvSpPr>
          <p:cNvPr id="17" name="テキスト ボックス 16">
            <a:extLst>
              <a:ext uri="{FF2B5EF4-FFF2-40B4-BE49-F238E27FC236}">
                <a16:creationId xmlns:a16="http://schemas.microsoft.com/office/drawing/2014/main" id="{AC0949F0-4AF2-4543-BDB9-5663456189D0}"/>
              </a:ext>
            </a:extLst>
          </p:cNvPr>
          <p:cNvSpPr txBox="1"/>
          <p:nvPr/>
        </p:nvSpPr>
        <p:spPr>
          <a:xfrm>
            <a:off x="911865" y="3653349"/>
            <a:ext cx="1258213" cy="346249"/>
          </a:xfrm>
          <a:prstGeom prst="rect">
            <a:avLst/>
          </a:prstGeom>
          <a:noFill/>
          <a:ln>
            <a:solidFill>
              <a:schemeClr val="bg2">
                <a:lumMod val="90000"/>
              </a:schemeClr>
            </a:solidFill>
          </a:ln>
        </p:spPr>
        <p:txBody>
          <a:bodyPr wrap="square" anchor="ctr">
            <a:spAutoFit/>
          </a:bodyPr>
          <a:lstStyle/>
          <a:p>
            <a:pPr algn="ctr">
              <a:lnSpc>
                <a:spcPct val="150000"/>
              </a:lnSpc>
            </a:pPr>
            <a:r>
              <a:rPr lang="ja-JP" altLang="en-US" sz="1200" dirty="0">
                <a:solidFill>
                  <a:schemeClr val="bg2">
                    <a:lumMod val="75000"/>
                  </a:schemeClr>
                </a:solidFill>
                <a:latin typeface="メイリオ" panose="020B0604030504040204" pitchFamily="50" charset="-128"/>
                <a:ea typeface="メイリオ" panose="020B0604030504040204" pitchFamily="50" charset="-128"/>
              </a:rPr>
              <a:t>自動</a:t>
            </a:r>
            <a:endParaRPr kumimoji="1" lang="en-US" altLang="ja-JP" sz="1200" dirty="0">
              <a:solidFill>
                <a:schemeClr val="bg2">
                  <a:lumMod val="75000"/>
                </a:schemeClr>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C12F5780-7AFC-4BA8-8F66-8B083D31F062}"/>
              </a:ext>
            </a:extLst>
          </p:cNvPr>
          <p:cNvSpPr txBox="1"/>
          <p:nvPr/>
        </p:nvSpPr>
        <p:spPr>
          <a:xfrm>
            <a:off x="2856632" y="3641978"/>
            <a:ext cx="1258213" cy="346249"/>
          </a:xfrm>
          <a:prstGeom prst="rect">
            <a:avLst/>
          </a:prstGeom>
          <a:noFill/>
          <a:ln>
            <a:solidFill>
              <a:schemeClr val="bg2">
                <a:lumMod val="90000"/>
              </a:schemeClr>
            </a:solidFill>
          </a:ln>
        </p:spPr>
        <p:txBody>
          <a:bodyPr wrap="square" anchor="ctr">
            <a:spAutoFit/>
          </a:bodyPr>
          <a:lstStyle/>
          <a:p>
            <a:pPr algn="ctr">
              <a:lnSpc>
                <a:spcPct val="150000"/>
              </a:lnSpc>
            </a:pPr>
            <a:r>
              <a:rPr lang="ja-JP" altLang="en-US" sz="1200" dirty="0">
                <a:solidFill>
                  <a:schemeClr val="bg2">
                    <a:lumMod val="75000"/>
                  </a:schemeClr>
                </a:solidFill>
                <a:latin typeface="メイリオ" panose="020B0604030504040204" pitchFamily="50" charset="-128"/>
                <a:ea typeface="メイリオ" panose="020B0604030504040204" pitchFamily="50" charset="-128"/>
              </a:rPr>
              <a:t>手動</a:t>
            </a:r>
            <a:endParaRPr kumimoji="1" lang="en-US" altLang="ja-JP" sz="1200" dirty="0">
              <a:solidFill>
                <a:schemeClr val="bg2">
                  <a:lumMod val="75000"/>
                </a:schemeClr>
              </a:solidFill>
              <a:latin typeface="メイリオ" panose="020B0604030504040204" pitchFamily="50" charset="-128"/>
              <a:ea typeface="メイリオ" panose="020B0604030504040204" pitchFamily="50" charset="-128"/>
            </a:endParaRPr>
          </a:p>
        </p:txBody>
      </p:sp>
      <p:pic>
        <p:nvPicPr>
          <p:cNvPr id="5" name="図 4" descr="グラフィカル ユーザー インターフェイス&#10;&#10;自動的に生成された説明">
            <a:extLst>
              <a:ext uri="{FF2B5EF4-FFF2-40B4-BE49-F238E27FC236}">
                <a16:creationId xmlns:a16="http://schemas.microsoft.com/office/drawing/2014/main" id="{2164818B-61FC-4385-A3D4-C57721CE4F06}"/>
              </a:ext>
            </a:extLst>
          </p:cNvPr>
          <p:cNvPicPr>
            <a:picLocks noChangeAspect="1"/>
          </p:cNvPicPr>
          <p:nvPr/>
        </p:nvPicPr>
        <p:blipFill>
          <a:blip r:embed="rId2"/>
          <a:stretch>
            <a:fillRect/>
          </a:stretch>
        </p:blipFill>
        <p:spPr>
          <a:xfrm>
            <a:off x="2903210" y="1394333"/>
            <a:ext cx="1197462" cy="2129886"/>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3100C3C0-A62D-411D-B625-0E785C2E62E4}"/>
              </a:ext>
            </a:extLst>
          </p:cNvPr>
          <p:cNvPicPr>
            <a:picLocks noChangeAspect="1"/>
          </p:cNvPicPr>
          <p:nvPr/>
        </p:nvPicPr>
        <p:blipFill>
          <a:blip r:embed="rId3"/>
          <a:stretch>
            <a:fillRect/>
          </a:stretch>
        </p:blipFill>
        <p:spPr>
          <a:xfrm>
            <a:off x="903859" y="1394333"/>
            <a:ext cx="1197461" cy="2129885"/>
          </a:xfrm>
          <a:prstGeom prst="rect">
            <a:avLst/>
          </a:prstGeom>
        </p:spPr>
      </p:pic>
    </p:spTree>
    <p:extLst>
      <p:ext uri="{BB962C8B-B14F-4D97-AF65-F5344CB8AC3E}">
        <p14:creationId xmlns:p14="http://schemas.microsoft.com/office/powerpoint/2010/main" val="998179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B610DAA9-0371-4042-99C7-0D4066A57825}"/>
              </a:ext>
            </a:extLst>
          </p:cNvPr>
          <p:cNvPicPr>
            <a:picLocks noChangeAspect="1"/>
          </p:cNvPicPr>
          <p:nvPr/>
        </p:nvPicPr>
        <p:blipFill rotWithShape="1">
          <a:blip r:embed="rId2"/>
          <a:srcRect t="2176" b="17511"/>
          <a:stretch/>
        </p:blipFill>
        <p:spPr>
          <a:xfrm>
            <a:off x="2480787" y="1359394"/>
            <a:ext cx="1334753" cy="1906717"/>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設定手順 </a:t>
            </a:r>
            <a:r>
              <a:rPr lang="en-US" altLang="ja-JP" sz="2000" dirty="0">
                <a:latin typeface="メイリオ" panose="020B0604030504040204" pitchFamily="50" charset="-128"/>
                <a:ea typeface="メイリオ" panose="020B0604030504040204" pitchFamily="50" charset="-128"/>
              </a:rPr>
              <a:t>– Wi-Fi</a:t>
            </a:r>
            <a:r>
              <a:rPr lang="ja-JP" altLang="en-US" sz="2000" dirty="0">
                <a:latin typeface="メイリオ" panose="020B0604030504040204" pitchFamily="50" charset="-128"/>
                <a:ea typeface="メイリオ" panose="020B0604030504040204" pitchFamily="50" charset="-128"/>
              </a:rPr>
              <a:t>版 </a:t>
            </a:r>
            <a:r>
              <a:rPr lang="en-US" altLang="ja-JP" sz="2000" dirty="0">
                <a:latin typeface="メイリオ" panose="020B0604030504040204" pitchFamily="50" charset="-128"/>
                <a:ea typeface="メイリオ" panose="020B0604030504040204" pitchFamily="50" charset="-128"/>
              </a:rPr>
              <a:t>- 3</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1AE76DEB-5DE6-4807-8105-A2E697157E44}"/>
              </a:ext>
            </a:extLst>
          </p:cNvPr>
          <p:cNvSpPr txBox="1"/>
          <p:nvPr/>
        </p:nvSpPr>
        <p:spPr>
          <a:xfrm>
            <a:off x="771298" y="4599166"/>
            <a:ext cx="5725036" cy="1015663"/>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パスワードを入力する画面になりますので、入力後「設定する」をタップします。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登録した設定情報に基づいて</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接続を行います。</a:t>
            </a:r>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通信で接続できるか待機画面になります。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22</a:t>
            </a:fld>
            <a:endParaRPr kumimoji="1" lang="ja-JP" altLang="en-US"/>
          </a:p>
        </p:txBody>
      </p:sp>
      <p:sp>
        <p:nvSpPr>
          <p:cNvPr id="23" name="テキスト ボックス 22">
            <a:extLst>
              <a:ext uri="{FF2B5EF4-FFF2-40B4-BE49-F238E27FC236}">
                <a16:creationId xmlns:a16="http://schemas.microsoft.com/office/drawing/2014/main" id="{82A22FA0-0A74-4ED0-9167-7761B7259DF4}"/>
              </a:ext>
            </a:extLst>
          </p:cNvPr>
          <p:cNvSpPr txBox="1"/>
          <p:nvPr/>
        </p:nvSpPr>
        <p:spPr>
          <a:xfrm>
            <a:off x="543498" y="4220393"/>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3.Wi-Fi</a:t>
            </a:r>
            <a:r>
              <a:rPr lang="ja-JP" altLang="en-US" sz="1600" b="1" dirty="0">
                <a:latin typeface="メイリオ" panose="020B0604030504040204" pitchFamily="50" charset="-128"/>
                <a:ea typeface="メイリオ" panose="020B0604030504040204" pitchFamily="50" charset="-128"/>
              </a:rPr>
              <a:t>のパスワードを登録する</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31E361-50C7-4851-A123-BB06E8D34C67}"/>
              </a:ext>
            </a:extLst>
          </p:cNvPr>
          <p:cNvSpPr txBox="1"/>
          <p:nvPr/>
        </p:nvSpPr>
        <p:spPr>
          <a:xfrm>
            <a:off x="530435" y="6292540"/>
            <a:ext cx="5133510"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4.Wi-Fi</a:t>
            </a:r>
            <a:r>
              <a:rPr lang="ja-JP" altLang="en-US" sz="1600" b="1" dirty="0">
                <a:latin typeface="メイリオ" panose="020B0604030504040204" pitchFamily="50" charset="-128"/>
                <a:ea typeface="メイリオ" panose="020B0604030504040204" pitchFamily="50" charset="-128"/>
              </a:rPr>
              <a:t>通信が確認できたら設定完了</a:t>
            </a:r>
            <a:endParaRPr lang="en-US" altLang="ja-JP" sz="16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0E6A855-9BD9-4F34-B0CC-2B2FBFE25D03}"/>
              </a:ext>
            </a:extLst>
          </p:cNvPr>
          <p:cNvSpPr txBox="1"/>
          <p:nvPr/>
        </p:nvSpPr>
        <p:spPr>
          <a:xfrm>
            <a:off x="754910" y="6613389"/>
            <a:ext cx="5741424" cy="2123658"/>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通信が成功した場合、設定完了の画面になりますので「</a:t>
            </a:r>
            <a:r>
              <a:rPr lang="en-US" altLang="ja-JP" sz="1200" dirty="0">
                <a:latin typeface="メイリオ" panose="020B0604030504040204" pitchFamily="50" charset="-128"/>
                <a:ea typeface="メイリオ" panose="020B0604030504040204" pitchFamily="50" charset="-128"/>
              </a:rPr>
              <a:t>OK</a:t>
            </a:r>
            <a:r>
              <a:rPr lang="ja-JP" altLang="en-US" sz="1200" dirty="0">
                <a:latin typeface="メイリオ" panose="020B0604030504040204" pitchFamily="50" charset="-128"/>
                <a:ea typeface="メイリオ" panose="020B0604030504040204" pitchFamily="50" charset="-128"/>
              </a:rPr>
              <a:t>」をタップします。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別の端末を登録する場合は「別のモリトを追加する」をタップします。</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有料会員登録の必要があります</a:t>
            </a:r>
            <a:r>
              <a:rPr lang="en-US" altLang="ja-JP" sz="1200" b="1" dirty="0">
                <a:latin typeface="メイリオ" panose="020B0604030504040204" pitchFamily="50" charset="-128"/>
                <a:ea typeface="メイリオ" panose="020B0604030504040204" pitchFamily="50" charset="-128"/>
              </a:rPr>
              <a:t>)</a:t>
            </a:r>
          </a:p>
          <a:p>
            <a:endParaRPr lang="en-US" altLang="ja-JP" sz="12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以上で</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接続情報の登録と設定が完了となります。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516513" y="1355516"/>
            <a:ext cx="403761" cy="369332"/>
          </a:xfrm>
          <a:prstGeom prst="rect">
            <a:avLst/>
          </a:prstGeom>
          <a:noFill/>
        </p:spPr>
        <p:txBody>
          <a:bodyPr wrap="square" rtlCol="0">
            <a:spAutoFit/>
          </a:bodyPr>
          <a:lstStyle/>
          <a:p>
            <a:r>
              <a:rPr kumimoji="1" lang="ja-JP" altLang="en-US" b="1" dirty="0">
                <a:solidFill>
                  <a:srgbClr val="FF0000"/>
                </a:solidFill>
              </a:rPr>
              <a:t>③</a:t>
            </a:r>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4058400" y="1372970"/>
            <a:ext cx="403761" cy="369332"/>
          </a:xfrm>
          <a:prstGeom prst="rect">
            <a:avLst/>
          </a:prstGeom>
          <a:noFill/>
        </p:spPr>
        <p:txBody>
          <a:bodyPr wrap="square" rtlCol="0">
            <a:spAutoFit/>
          </a:bodyPr>
          <a:lstStyle/>
          <a:p>
            <a:r>
              <a:rPr kumimoji="1" lang="ja-JP" altLang="en-US" b="1" dirty="0">
                <a:solidFill>
                  <a:srgbClr val="FF0000"/>
                </a:solidFill>
              </a:rPr>
              <a:t>④</a:t>
            </a:r>
          </a:p>
        </p:txBody>
      </p:sp>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1D2F7AA3-8A8C-4A6D-85AA-0EA0BEC6601A}"/>
              </a:ext>
            </a:extLst>
          </p:cNvPr>
          <p:cNvPicPr>
            <a:picLocks noChangeAspect="1"/>
          </p:cNvPicPr>
          <p:nvPr/>
        </p:nvPicPr>
        <p:blipFill rotWithShape="1">
          <a:blip r:embed="rId3"/>
          <a:srcRect t="2980" b="16706"/>
          <a:stretch/>
        </p:blipFill>
        <p:spPr>
          <a:xfrm>
            <a:off x="4462161" y="1359395"/>
            <a:ext cx="1334753" cy="1906716"/>
          </a:xfrm>
          <a:prstGeom prst="rect">
            <a:avLst/>
          </a:prstGeom>
        </p:spPr>
      </p:pic>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A2C7BCC-596F-4F02-A059-393621BF44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73" b="16713"/>
          <a:stretch/>
        </p:blipFill>
        <p:spPr>
          <a:xfrm>
            <a:off x="903173" y="1359394"/>
            <a:ext cx="1334754" cy="1906716"/>
          </a:xfrm>
          <a:prstGeom prst="rect">
            <a:avLst/>
          </a:prstGeom>
        </p:spPr>
      </p:pic>
      <p:sp>
        <p:nvSpPr>
          <p:cNvPr id="4" name="正方形/長方形 3">
            <a:extLst>
              <a:ext uri="{FF2B5EF4-FFF2-40B4-BE49-F238E27FC236}">
                <a16:creationId xmlns:a16="http://schemas.microsoft.com/office/drawing/2014/main" id="{EE458D50-72BF-4304-84D1-43F7CA492290}"/>
              </a:ext>
            </a:extLst>
          </p:cNvPr>
          <p:cNvSpPr/>
          <p:nvPr/>
        </p:nvSpPr>
        <p:spPr>
          <a:xfrm>
            <a:off x="845360" y="2390775"/>
            <a:ext cx="859444" cy="9470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B0E9406-53BF-431E-A6D4-336F40F6032E}"/>
              </a:ext>
            </a:extLst>
          </p:cNvPr>
          <p:cNvSpPr txBox="1"/>
          <p:nvPr/>
        </p:nvSpPr>
        <p:spPr>
          <a:xfrm>
            <a:off x="1041305" y="5534429"/>
            <a:ext cx="4881399" cy="246221"/>
          </a:xfrm>
          <a:prstGeom prst="rect">
            <a:avLst/>
          </a:prstGeom>
          <a:solidFill>
            <a:schemeClr val="tx1"/>
          </a:solidFill>
        </p:spPr>
        <p:txBody>
          <a:bodyPr wrap="square">
            <a:spAutoFit/>
          </a:bodyPr>
          <a:lstStyle/>
          <a:p>
            <a:r>
              <a:rPr lang="en-US" altLang="ja-JP" sz="1000" dirty="0">
                <a:solidFill>
                  <a:schemeClr val="bg1"/>
                </a:solidFill>
                <a:latin typeface="メイリオ" panose="020B0604030504040204" pitchFamily="50" charset="-128"/>
                <a:ea typeface="メイリオ" panose="020B0604030504040204" pitchFamily="50" charset="-128"/>
              </a:rPr>
              <a:t>※</a:t>
            </a:r>
            <a:r>
              <a:rPr lang="ja-JP" altLang="en-US" sz="1000" dirty="0">
                <a:solidFill>
                  <a:schemeClr val="bg1"/>
                </a:solidFill>
                <a:latin typeface="メイリオ" panose="020B0604030504040204" pitchFamily="50" charset="-128"/>
                <a:ea typeface="メイリオ" panose="020B0604030504040204" pitchFamily="50" charset="-128"/>
              </a:rPr>
              <a:t>接続に失敗しつづけてしまう場合は、</a:t>
            </a:r>
            <a:r>
              <a:rPr lang="en-US" altLang="ja-JP" sz="1000" dirty="0">
                <a:solidFill>
                  <a:schemeClr val="bg1"/>
                </a:solidFill>
                <a:latin typeface="メイリオ" panose="020B0604030504040204" pitchFamily="50" charset="-128"/>
                <a:ea typeface="メイリオ" panose="020B0604030504040204" pitchFamily="50" charset="-128"/>
              </a:rPr>
              <a:t>P26</a:t>
            </a:r>
            <a:r>
              <a:rPr lang="ja-JP" altLang="en-US" sz="1000" dirty="0">
                <a:solidFill>
                  <a:schemeClr val="bg1"/>
                </a:solidFill>
                <a:latin typeface="メイリオ" panose="020B0604030504040204" pitchFamily="50" charset="-128"/>
                <a:ea typeface="メイリオ" panose="020B0604030504040204" pitchFamily="50" charset="-128"/>
              </a:rPr>
              <a:t>をご参照ください。</a:t>
            </a:r>
          </a:p>
        </p:txBody>
      </p:sp>
      <p:pic>
        <p:nvPicPr>
          <p:cNvPr id="16" name="グラフィックス 15" descr="右向き指示マーク 単色塗りつぶし">
            <a:extLst>
              <a:ext uri="{FF2B5EF4-FFF2-40B4-BE49-F238E27FC236}">
                <a16:creationId xmlns:a16="http://schemas.microsoft.com/office/drawing/2014/main" id="{1E14DBA0-2AD5-4D28-B517-04A3811204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7174" y="5394589"/>
            <a:ext cx="510569" cy="510569"/>
          </a:xfrm>
          <a:prstGeom prst="rect">
            <a:avLst/>
          </a:prstGeom>
        </p:spPr>
      </p:pic>
    </p:spTree>
    <p:extLst>
      <p:ext uri="{BB962C8B-B14F-4D97-AF65-F5344CB8AC3E}">
        <p14:creationId xmlns:p14="http://schemas.microsoft.com/office/powerpoint/2010/main" val="3531296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06C327-1349-4511-B2F9-5981FC34C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159" b="44710"/>
          <a:stretch/>
        </p:blipFill>
        <p:spPr bwMode="auto">
          <a:xfrm>
            <a:off x="4493691" y="5256618"/>
            <a:ext cx="2094914" cy="1621599"/>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1AE76DEB-5DE6-4807-8105-A2E697157E44}"/>
              </a:ext>
            </a:extLst>
          </p:cNvPr>
          <p:cNvSpPr txBox="1"/>
          <p:nvPr/>
        </p:nvSpPr>
        <p:spPr>
          <a:xfrm>
            <a:off x="865119" y="4112621"/>
            <a:ext cx="4563191" cy="646331"/>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版をご利用のお客様の通信方式の設定画面になります。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4G</a:t>
            </a:r>
            <a:r>
              <a:rPr lang="ja-JP" altLang="en-US" sz="1200" dirty="0">
                <a:latin typeface="メイリオ" panose="020B0604030504040204" pitchFamily="50" charset="-128"/>
                <a:ea typeface="メイリオ" panose="020B0604030504040204" pitchFamily="50" charset="-128"/>
              </a:rPr>
              <a:t>回線で接続」をタップします。</a:t>
            </a:r>
            <a:br>
              <a:rPr lang="en-US" altLang="ja-JP" sz="1200" dirty="0">
                <a:latin typeface="メイリオ" panose="020B0604030504040204" pitchFamily="50" charset="-128"/>
                <a:ea typeface="メイリオ" panose="020B0604030504040204" pitchFamily="50" charset="-128"/>
              </a:rPr>
            </a:br>
            <a:endParaRPr lang="en-US" altLang="ja-JP" sz="1200"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23</a:t>
            </a:fld>
            <a:endParaRPr kumimoji="1" lang="ja-JP" altLang="en-US"/>
          </a:p>
        </p:txBody>
      </p:sp>
      <p:sp>
        <p:nvSpPr>
          <p:cNvPr id="23" name="テキスト ボックス 22">
            <a:extLst>
              <a:ext uri="{FF2B5EF4-FFF2-40B4-BE49-F238E27FC236}">
                <a16:creationId xmlns:a16="http://schemas.microsoft.com/office/drawing/2014/main" id="{82A22FA0-0A74-4ED0-9167-7761B7259DF4}"/>
              </a:ext>
            </a:extLst>
          </p:cNvPr>
          <p:cNvSpPr txBox="1"/>
          <p:nvPr/>
        </p:nvSpPr>
        <p:spPr>
          <a:xfrm>
            <a:off x="591110" y="3785634"/>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1.LTE</a:t>
            </a:r>
            <a:r>
              <a:rPr lang="ja-JP" altLang="en-US" sz="1600" b="1" dirty="0">
                <a:latin typeface="メイリオ" panose="020B0604030504040204" pitchFamily="50" charset="-128"/>
                <a:ea typeface="メイリオ" panose="020B0604030504040204" pitchFamily="50" charset="-128"/>
              </a:rPr>
              <a:t>で接続する</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31E361-50C7-4851-A123-BB06E8D34C67}"/>
              </a:ext>
            </a:extLst>
          </p:cNvPr>
          <p:cNvSpPr txBox="1"/>
          <p:nvPr/>
        </p:nvSpPr>
        <p:spPr>
          <a:xfrm>
            <a:off x="569824" y="4911312"/>
            <a:ext cx="3873464"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 LTE</a:t>
            </a:r>
            <a:r>
              <a:rPr lang="ja-JP" altLang="en-US" sz="1600" b="1" dirty="0">
                <a:latin typeface="メイリオ" panose="020B0604030504040204" pitchFamily="50" charset="-128"/>
                <a:ea typeface="メイリオ" panose="020B0604030504040204" pitchFamily="50" charset="-128"/>
              </a:rPr>
              <a:t>の設定情報を登録する</a:t>
            </a:r>
            <a:endParaRPr lang="en-US" altLang="ja-JP" sz="1600" b="1"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519121" y="1555864"/>
            <a:ext cx="403761" cy="369332"/>
          </a:xfrm>
          <a:prstGeom prst="rect">
            <a:avLst/>
          </a:prstGeom>
          <a:noFill/>
        </p:spPr>
        <p:txBody>
          <a:bodyPr wrap="square" rtlCol="0">
            <a:spAutoFit/>
          </a:bodyPr>
          <a:lstStyle/>
          <a:p>
            <a:r>
              <a:rPr kumimoji="1" lang="ja-JP" altLang="en-US" b="1" dirty="0">
                <a:solidFill>
                  <a:srgbClr val="FF0000"/>
                </a:solidFill>
              </a:rPr>
              <a:t>①</a:t>
            </a:r>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2417748" y="1552476"/>
            <a:ext cx="403761" cy="369332"/>
          </a:xfrm>
          <a:prstGeom prst="rect">
            <a:avLst/>
          </a:prstGeom>
          <a:noFill/>
        </p:spPr>
        <p:txBody>
          <a:bodyPr wrap="square" rtlCol="0">
            <a:spAutoFit/>
          </a:bodyPr>
          <a:lstStyle/>
          <a:p>
            <a:r>
              <a:rPr kumimoji="1" lang="ja-JP" altLang="en-US" b="1" dirty="0">
                <a:solidFill>
                  <a:srgbClr val="FF0000"/>
                </a:solidFill>
              </a:rPr>
              <a:t>②</a:t>
            </a:r>
          </a:p>
        </p:txBody>
      </p:sp>
      <p:sp>
        <p:nvSpPr>
          <p:cNvPr id="15" name="テキスト ボックス 14">
            <a:extLst>
              <a:ext uri="{FF2B5EF4-FFF2-40B4-BE49-F238E27FC236}">
                <a16:creationId xmlns:a16="http://schemas.microsoft.com/office/drawing/2014/main" id="{ECBE7F9B-2934-436E-8C02-F5038B94DAF5}"/>
              </a:ext>
            </a:extLst>
          </p:cNvPr>
          <p:cNvSpPr txBox="1"/>
          <p:nvPr/>
        </p:nvSpPr>
        <p:spPr>
          <a:xfrm>
            <a:off x="1733983" y="1097924"/>
            <a:ext cx="3388858" cy="338554"/>
          </a:xfrm>
          <a:prstGeom prst="rect">
            <a:avLst/>
          </a:prstGeom>
          <a:noFill/>
        </p:spPr>
        <p:txBody>
          <a:bodyPr wrap="square">
            <a:spAutoFit/>
          </a:bodyPr>
          <a:lstStyle/>
          <a:p>
            <a:pPr algn="ctr"/>
            <a:r>
              <a:rPr lang="en-US" altLang="ja-JP" sz="1600" b="1" dirty="0">
                <a:latin typeface="メイリオ" panose="020B0604030504040204" pitchFamily="50" charset="-128"/>
                <a:ea typeface="メイリオ" panose="020B0604030504040204" pitchFamily="50" charset="-128"/>
              </a:rPr>
              <a:t>LTE(4G)</a:t>
            </a:r>
            <a:r>
              <a:rPr lang="ja-JP" altLang="en-US" sz="1600" b="1" dirty="0">
                <a:latin typeface="メイリオ" panose="020B0604030504040204" pitchFamily="50" charset="-128"/>
                <a:ea typeface="メイリオ" panose="020B0604030504040204" pitchFamily="50" charset="-128"/>
              </a:rPr>
              <a:t>版をご利用のお客様へ</a:t>
            </a:r>
            <a:endParaRPr lang="en-US" altLang="ja-JP" sz="1600" b="1" dirty="0">
              <a:latin typeface="メイリオ" panose="020B0604030504040204" pitchFamily="50" charset="-128"/>
              <a:ea typeface="メイリオ" panose="020B0604030504040204" pitchFamily="50" charset="-128"/>
            </a:endParaRPr>
          </a:p>
        </p:txBody>
      </p:sp>
      <p:sp>
        <p:nvSpPr>
          <p:cNvPr id="16" name="角丸四角形 1">
            <a:extLst>
              <a:ext uri="{FF2B5EF4-FFF2-40B4-BE49-F238E27FC236}">
                <a16:creationId xmlns:a16="http://schemas.microsoft.com/office/drawing/2014/main" id="{494B971B-0EE6-422A-82AD-FD5CD8C7581D}"/>
              </a:ext>
            </a:extLst>
          </p:cNvPr>
          <p:cNvSpPr/>
          <p:nvPr/>
        </p:nvSpPr>
        <p:spPr>
          <a:xfrm>
            <a:off x="491246" y="423924"/>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bg1"/>
                </a:solidFill>
                <a:latin typeface="メイリオ" panose="020B0604030504040204" pitchFamily="50" charset="-128"/>
                <a:ea typeface="メイリオ" panose="020B0604030504040204" pitchFamily="50" charset="-128"/>
              </a:rPr>
              <a:t>設定手順 </a:t>
            </a:r>
            <a:r>
              <a:rPr lang="en-US" altLang="ja-JP" sz="2000" dirty="0">
                <a:solidFill>
                  <a:schemeClr val="bg1"/>
                </a:solidFill>
                <a:latin typeface="メイリオ" panose="020B0604030504040204" pitchFamily="50" charset="-128"/>
                <a:ea typeface="メイリオ" panose="020B0604030504040204" pitchFamily="50" charset="-128"/>
              </a:rPr>
              <a:t>– LTE</a:t>
            </a:r>
            <a:r>
              <a:rPr lang="ja-JP" altLang="en-US" sz="2000" dirty="0">
                <a:solidFill>
                  <a:schemeClr val="bg1"/>
                </a:solidFill>
                <a:latin typeface="メイリオ" panose="020B0604030504040204" pitchFamily="50" charset="-128"/>
                <a:ea typeface="メイリオ" panose="020B0604030504040204" pitchFamily="50" charset="-128"/>
              </a:rPr>
              <a:t>（</a:t>
            </a:r>
            <a:r>
              <a:rPr lang="en-US" altLang="ja-JP" sz="2000" dirty="0">
                <a:solidFill>
                  <a:schemeClr val="bg1"/>
                </a:solidFill>
                <a:latin typeface="メイリオ" panose="020B0604030504040204" pitchFamily="50" charset="-128"/>
                <a:ea typeface="メイリオ" panose="020B0604030504040204" pitchFamily="50" charset="-128"/>
              </a:rPr>
              <a:t>4G</a:t>
            </a:r>
            <a:r>
              <a:rPr lang="ja-JP" altLang="en-US" sz="2000" dirty="0">
                <a:solidFill>
                  <a:schemeClr val="bg1"/>
                </a:solidFill>
                <a:latin typeface="メイリオ" panose="020B0604030504040204" pitchFamily="50" charset="-128"/>
                <a:ea typeface="メイリオ" panose="020B0604030504040204" pitchFamily="50" charset="-128"/>
              </a:rPr>
              <a:t>回線）</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8FA0AB2D-E3D3-4090-86B5-E2C05C8CC625}"/>
              </a:ext>
            </a:extLst>
          </p:cNvPr>
          <p:cNvPicPr>
            <a:picLocks noChangeAspect="1"/>
          </p:cNvPicPr>
          <p:nvPr/>
        </p:nvPicPr>
        <p:blipFill rotWithShape="1">
          <a:blip r:embed="rId3"/>
          <a:srcRect b="18078"/>
          <a:stretch/>
        </p:blipFill>
        <p:spPr>
          <a:xfrm>
            <a:off x="2766562" y="1579105"/>
            <a:ext cx="1354727" cy="1914798"/>
          </a:xfrm>
          <a:prstGeom prst="rect">
            <a:avLst/>
          </a:prstGeom>
        </p:spPr>
      </p:pic>
      <p:sp>
        <p:nvSpPr>
          <p:cNvPr id="17" name="テキスト ボックス 16">
            <a:extLst>
              <a:ext uri="{FF2B5EF4-FFF2-40B4-BE49-F238E27FC236}">
                <a16:creationId xmlns:a16="http://schemas.microsoft.com/office/drawing/2014/main" id="{6A59DEB0-87DF-4CAF-B7C4-43138EA7AEE2}"/>
              </a:ext>
            </a:extLst>
          </p:cNvPr>
          <p:cNvSpPr txBox="1"/>
          <p:nvPr/>
        </p:nvSpPr>
        <p:spPr>
          <a:xfrm>
            <a:off x="4241408" y="1550564"/>
            <a:ext cx="403761" cy="369332"/>
          </a:xfrm>
          <a:prstGeom prst="rect">
            <a:avLst/>
          </a:prstGeom>
          <a:noFill/>
        </p:spPr>
        <p:txBody>
          <a:bodyPr wrap="square" rtlCol="0">
            <a:spAutoFit/>
          </a:bodyPr>
          <a:lstStyle/>
          <a:p>
            <a:r>
              <a:rPr lang="ja-JP" altLang="en-US" b="1" dirty="0">
                <a:solidFill>
                  <a:srgbClr val="FF0000"/>
                </a:solidFill>
              </a:rPr>
              <a:t>③</a:t>
            </a:r>
            <a:endParaRPr kumimoji="1" lang="ja-JP" altLang="en-US" b="1" dirty="0">
              <a:solidFill>
                <a:srgbClr val="FF0000"/>
              </a:solidFill>
            </a:endParaRPr>
          </a:p>
        </p:txBody>
      </p:sp>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C9BD2D16-35BB-41C4-821A-84B579E35A39}"/>
              </a:ext>
            </a:extLst>
          </p:cNvPr>
          <p:cNvPicPr>
            <a:picLocks noChangeAspect="1"/>
          </p:cNvPicPr>
          <p:nvPr/>
        </p:nvPicPr>
        <p:blipFill rotWithShape="1">
          <a:blip r:embed="rId4"/>
          <a:srcRect t="2980" b="19154"/>
          <a:stretch/>
        </p:blipFill>
        <p:spPr>
          <a:xfrm>
            <a:off x="4602313" y="1548748"/>
            <a:ext cx="1382562" cy="1914798"/>
          </a:xfrm>
          <a:prstGeom prst="rect">
            <a:avLst/>
          </a:prstGeom>
        </p:spPr>
      </p:pic>
      <p:sp>
        <p:nvSpPr>
          <p:cNvPr id="19" name="テキスト ボックス 18">
            <a:extLst>
              <a:ext uri="{FF2B5EF4-FFF2-40B4-BE49-F238E27FC236}">
                <a16:creationId xmlns:a16="http://schemas.microsoft.com/office/drawing/2014/main" id="{55E46B53-542A-4E2D-ADC8-D4AE71DFADB1}"/>
              </a:ext>
            </a:extLst>
          </p:cNvPr>
          <p:cNvSpPr txBox="1"/>
          <p:nvPr/>
        </p:nvSpPr>
        <p:spPr>
          <a:xfrm>
            <a:off x="491246" y="7010790"/>
            <a:ext cx="3873464"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3.LTE</a:t>
            </a:r>
            <a:r>
              <a:rPr lang="ja-JP" altLang="en-US" sz="1600" b="1" dirty="0">
                <a:latin typeface="メイリオ" panose="020B0604030504040204" pitchFamily="50" charset="-128"/>
                <a:ea typeface="メイリオ" panose="020B0604030504040204" pitchFamily="50" charset="-128"/>
              </a:rPr>
              <a:t>通信が確認できたら設定完了</a:t>
            </a:r>
            <a:endParaRPr lang="en-US" altLang="ja-JP" sz="1600" b="1" dirty="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A4475D06-7723-443C-86F1-F49B04AC35CE}"/>
              </a:ext>
            </a:extLst>
          </p:cNvPr>
          <p:cNvSpPr txBox="1"/>
          <p:nvPr/>
        </p:nvSpPr>
        <p:spPr>
          <a:xfrm>
            <a:off x="837728" y="7432069"/>
            <a:ext cx="5752162" cy="2123658"/>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通信が成功した場合、③の設定完了の画面になりますので「</a:t>
            </a:r>
            <a:r>
              <a:rPr lang="en-US" altLang="ja-JP" sz="1200" dirty="0">
                <a:latin typeface="メイリオ" panose="020B0604030504040204" pitchFamily="50" charset="-128"/>
                <a:ea typeface="メイリオ" panose="020B0604030504040204" pitchFamily="50" charset="-128"/>
              </a:rPr>
              <a:t>OK</a:t>
            </a:r>
            <a:r>
              <a:rPr lang="ja-JP" altLang="en-US" sz="1200" dirty="0">
                <a:latin typeface="メイリオ" panose="020B0604030504040204" pitchFamily="50" charset="-128"/>
                <a:ea typeface="メイリオ" panose="020B0604030504040204" pitchFamily="50" charset="-128"/>
              </a:rPr>
              <a:t>」をタップします。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別の端末を登録する場合は「別のモリトを追加する」をタップします。</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有料会員登録の必要があります</a:t>
            </a:r>
            <a:r>
              <a:rPr lang="en-US" altLang="ja-JP" sz="1200" b="1" dirty="0">
                <a:latin typeface="メイリオ" panose="020B0604030504040204" pitchFamily="50" charset="-128"/>
                <a:ea typeface="メイリオ" panose="020B0604030504040204" pitchFamily="50" charset="-128"/>
              </a:rPr>
              <a:t>)</a:t>
            </a: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以上で</a:t>
            </a:r>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接続情報の登録と設定が完了となります。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C457A41A-8713-4765-8EAB-A0BE2A920BA6}"/>
              </a:ext>
            </a:extLst>
          </p:cNvPr>
          <p:cNvSpPr txBox="1"/>
          <p:nvPr/>
        </p:nvSpPr>
        <p:spPr>
          <a:xfrm>
            <a:off x="835861" y="5273724"/>
            <a:ext cx="4007602" cy="1754326"/>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 3</a:t>
            </a:r>
            <a:r>
              <a:rPr lang="ja-JP" altLang="en-US" sz="1200" dirty="0">
                <a:latin typeface="メイリオ" panose="020B0604030504040204" pitchFamily="50" charset="-128"/>
                <a:ea typeface="メイリオ" panose="020B0604030504040204" pitchFamily="50" charset="-128"/>
              </a:rPr>
              <a:t>つの設定情報を登録します。</a:t>
            </a:r>
            <a:br>
              <a:rPr lang="en-US" altLang="ja-JP" sz="1200" dirty="0">
                <a:latin typeface="メイリオ" panose="020B0604030504040204" pitchFamily="50" charset="-128"/>
                <a:ea typeface="メイリオ" panose="020B0604030504040204" pitchFamily="50" charset="-128"/>
              </a:rPr>
            </a:b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APN</a:t>
            </a:r>
          </a:p>
          <a:p>
            <a:r>
              <a:rPr lang="ja-JP" altLang="en-US" sz="1200" dirty="0">
                <a:latin typeface="メイリオ" panose="020B0604030504040204" pitchFamily="50" charset="-128"/>
                <a:ea typeface="メイリオ" panose="020B0604030504040204" pitchFamily="50" charset="-128"/>
              </a:rPr>
              <a:t>　・ユーザー名</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・パスワード</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OK]</a:t>
            </a:r>
            <a:r>
              <a:rPr lang="ja-JP" altLang="en-US" sz="1200" dirty="0">
                <a:latin typeface="メイリオ" panose="020B0604030504040204" pitchFamily="50" charset="-128"/>
                <a:ea typeface="メイリオ" panose="020B0604030504040204" pitchFamily="50" charset="-128"/>
              </a:rPr>
              <a:t>をタップして接続します。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7185676" y="4675704"/>
            <a:ext cx="6647974" cy="646331"/>
          </a:xfrm>
          <a:prstGeom prst="rect">
            <a:avLst/>
          </a:prstGeom>
          <a:solidFill>
            <a:srgbClr val="FF0000"/>
          </a:solidFill>
        </p:spPr>
        <p:txBody>
          <a:bodyPr wrap="none" rtlCol="0">
            <a:spAutoFit/>
          </a:bodyPr>
          <a:lstStyle/>
          <a:p>
            <a:r>
              <a:rPr kumimoji="1" lang="ja-JP" altLang="en-US" dirty="0">
                <a:solidFill>
                  <a:schemeClr val="bg1"/>
                </a:solidFill>
              </a:rPr>
              <a:t>この３つが、契約書の何かという説明が欲しい。</a:t>
            </a:r>
            <a:endParaRPr kumimoji="1" lang="en-US" altLang="ja-JP" dirty="0">
              <a:solidFill>
                <a:schemeClr val="bg1"/>
              </a:solidFill>
            </a:endParaRPr>
          </a:p>
          <a:p>
            <a:r>
              <a:rPr lang="ja-JP" altLang="en-US" dirty="0">
                <a:solidFill>
                  <a:schemeClr val="bg1"/>
                </a:solidFill>
              </a:rPr>
              <a:t>どの値を入れたらいいかが普通にはわからないことは無いか？</a:t>
            </a:r>
            <a:endParaRPr kumimoji="1" lang="ja-JP" altLang="en-US" dirty="0">
              <a:solidFill>
                <a:schemeClr val="bg1"/>
              </a:solidFill>
            </a:endParaRPr>
          </a:p>
        </p:txBody>
      </p:sp>
      <p:sp>
        <p:nvSpPr>
          <p:cNvPr id="26" name="テキスト ボックス 25"/>
          <p:cNvSpPr txBox="1"/>
          <p:nvPr/>
        </p:nvSpPr>
        <p:spPr>
          <a:xfrm>
            <a:off x="7185676" y="2346215"/>
            <a:ext cx="3061159" cy="646331"/>
          </a:xfrm>
          <a:prstGeom prst="rect">
            <a:avLst/>
          </a:prstGeom>
          <a:solidFill>
            <a:srgbClr val="FFC000"/>
          </a:solidFill>
        </p:spPr>
        <p:txBody>
          <a:bodyPr wrap="none" rtlCol="0">
            <a:spAutoFit/>
          </a:bodyPr>
          <a:lstStyle/>
          <a:p>
            <a:r>
              <a:rPr kumimoji="1" lang="en-US" altLang="ja-JP" dirty="0">
                <a:solidFill>
                  <a:schemeClr val="bg1"/>
                </a:solidFill>
              </a:rPr>
              <a:t>11/10</a:t>
            </a:r>
            <a:r>
              <a:rPr kumimoji="1" lang="ja-JP" altLang="en-US" dirty="0">
                <a:solidFill>
                  <a:schemeClr val="bg1"/>
                </a:solidFill>
              </a:rPr>
              <a:t>　①画像</a:t>
            </a:r>
            <a:endParaRPr kumimoji="1" lang="en-US" altLang="ja-JP" dirty="0">
              <a:solidFill>
                <a:schemeClr val="bg1"/>
              </a:solidFill>
            </a:endParaRPr>
          </a:p>
          <a:p>
            <a:r>
              <a:rPr kumimoji="1" lang="en-US" altLang="ja-JP" dirty="0">
                <a:solidFill>
                  <a:schemeClr val="bg1"/>
                </a:solidFill>
              </a:rPr>
              <a:t>4G</a:t>
            </a:r>
            <a:r>
              <a:rPr kumimoji="1" lang="ja-JP" altLang="en-US" dirty="0">
                <a:solidFill>
                  <a:schemeClr val="bg1"/>
                </a:solidFill>
              </a:rPr>
              <a:t>から「</a:t>
            </a:r>
            <a:r>
              <a:rPr kumimoji="1" lang="en-US" altLang="ja-JP" dirty="0">
                <a:solidFill>
                  <a:schemeClr val="bg1"/>
                </a:solidFill>
              </a:rPr>
              <a:t>LTE</a:t>
            </a:r>
            <a:r>
              <a:rPr kumimoji="1" lang="ja-JP" altLang="en-US" dirty="0">
                <a:solidFill>
                  <a:schemeClr val="bg1"/>
                </a:solidFill>
              </a:rPr>
              <a:t>で接続」に変更</a:t>
            </a:r>
          </a:p>
        </p:txBody>
      </p:sp>
      <p:sp>
        <p:nvSpPr>
          <p:cNvPr id="27" name="テキスト ボックス 26">
            <a:extLst>
              <a:ext uri="{FF2B5EF4-FFF2-40B4-BE49-F238E27FC236}">
                <a16:creationId xmlns:a16="http://schemas.microsoft.com/office/drawing/2014/main" id="{8601D8A9-6817-4966-B9A8-5FD2E9D3E7DB}"/>
              </a:ext>
            </a:extLst>
          </p:cNvPr>
          <p:cNvSpPr txBox="1"/>
          <p:nvPr/>
        </p:nvSpPr>
        <p:spPr>
          <a:xfrm>
            <a:off x="2152630" y="5522082"/>
            <a:ext cx="2311244" cy="861774"/>
          </a:xfrm>
          <a:prstGeom prst="rect">
            <a:avLst/>
          </a:prstGeom>
          <a:solidFill>
            <a:schemeClr val="accent2">
              <a:lumMod val="20000"/>
              <a:lumOff val="80000"/>
            </a:schemeClr>
          </a:solidFill>
        </p:spPr>
        <p:txBody>
          <a:bodyPr wrap="square">
            <a:spAutoFit/>
          </a:bodyPr>
          <a:lstStyle/>
          <a:p>
            <a:r>
              <a:rPr lang="ja-JP" altLang="en-US" sz="1000" dirty="0">
                <a:solidFill>
                  <a:srgbClr val="FF0000"/>
                </a:solidFill>
                <a:latin typeface="メイリオ" panose="020B0604030504040204" pitchFamily="50" charset="-128"/>
                <a:ea typeface="メイリオ" panose="020B0604030504040204" pitchFamily="50" charset="-128"/>
              </a:rPr>
              <a:t>ご契約した</a:t>
            </a:r>
            <a:r>
              <a:rPr lang="en-US" altLang="ja-JP" sz="1000" dirty="0">
                <a:solidFill>
                  <a:srgbClr val="FF0000"/>
                </a:solidFill>
                <a:latin typeface="メイリオ" panose="020B0604030504040204" pitchFamily="50" charset="-128"/>
                <a:ea typeface="メイリオ" panose="020B0604030504040204" pitchFamily="50" charset="-128"/>
              </a:rPr>
              <a:t>sim</a:t>
            </a:r>
            <a:r>
              <a:rPr lang="ja-JP" altLang="en-US" sz="1000" dirty="0">
                <a:solidFill>
                  <a:srgbClr val="FF0000"/>
                </a:solidFill>
                <a:latin typeface="メイリオ" panose="020B0604030504040204" pitchFamily="50" charset="-128"/>
                <a:ea typeface="メイリオ" panose="020B0604030504040204" pitchFamily="50" charset="-128"/>
              </a:rPr>
              <a:t>会社の設定ガイドやマニュアルに </a:t>
            </a:r>
            <a:r>
              <a:rPr lang="en-US" altLang="ja-JP" sz="1000" dirty="0">
                <a:solidFill>
                  <a:srgbClr val="FF0000"/>
                </a:solidFill>
                <a:latin typeface="メイリオ" panose="020B0604030504040204" pitchFamily="50" charset="-128"/>
                <a:ea typeface="メイリオ" panose="020B0604030504040204" pitchFamily="50" charset="-128"/>
              </a:rPr>
              <a:t>APN</a:t>
            </a:r>
            <a:r>
              <a:rPr lang="ja-JP" altLang="en-US" sz="1000" dirty="0">
                <a:solidFill>
                  <a:srgbClr val="FF0000"/>
                </a:solidFill>
                <a:latin typeface="メイリオ" panose="020B0604030504040204" pitchFamily="50" charset="-128"/>
                <a:ea typeface="メイリオ" panose="020B0604030504040204" pitchFamily="50" charset="-128"/>
              </a:rPr>
              <a:t>、ユーザー名、パスワードが案内されているのでご確認をお願いします。</a:t>
            </a:r>
            <a:endParaRPr lang="en-US" altLang="ja-JP" sz="1000" dirty="0">
              <a:solidFill>
                <a:srgbClr val="FF0000"/>
              </a:solidFill>
              <a:latin typeface="メイリオ" panose="020B0604030504040204" pitchFamily="50" charset="-128"/>
              <a:ea typeface="メイリオ" panose="020B0604030504040204" pitchFamily="50" charset="-128"/>
            </a:endParaRPr>
          </a:p>
          <a:p>
            <a:r>
              <a:rPr lang="ja-JP" altLang="en-US" sz="1000" dirty="0">
                <a:solidFill>
                  <a:srgbClr val="FF0000"/>
                </a:solidFill>
                <a:latin typeface="メイリオ" panose="020B0604030504040204" pitchFamily="50" charset="-128"/>
                <a:ea typeface="メイリオ" panose="020B0604030504040204" pitchFamily="50" charset="-128"/>
              </a:rPr>
              <a:t>右図：案内例</a:t>
            </a:r>
            <a:endParaRPr lang="en-US" altLang="ja-JP" sz="1000" dirty="0">
              <a:solidFill>
                <a:srgbClr val="FF0000"/>
              </a:solidFill>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3B248BDE-A3B3-498B-8B3F-A789B35F2455}"/>
              </a:ext>
            </a:extLst>
          </p:cNvPr>
          <p:cNvSpPr txBox="1"/>
          <p:nvPr/>
        </p:nvSpPr>
        <p:spPr>
          <a:xfrm>
            <a:off x="1020244" y="8020985"/>
            <a:ext cx="4881399" cy="246221"/>
          </a:xfrm>
          <a:prstGeom prst="rect">
            <a:avLst/>
          </a:prstGeom>
          <a:solidFill>
            <a:schemeClr val="tx1"/>
          </a:solidFill>
        </p:spPr>
        <p:txBody>
          <a:bodyPr wrap="square">
            <a:spAutoFit/>
          </a:bodyPr>
          <a:lstStyle/>
          <a:p>
            <a:r>
              <a:rPr lang="en-US" altLang="ja-JP" sz="1000" dirty="0">
                <a:solidFill>
                  <a:schemeClr val="bg1"/>
                </a:solidFill>
                <a:latin typeface="メイリオ" panose="020B0604030504040204" pitchFamily="50" charset="-128"/>
                <a:ea typeface="メイリオ" panose="020B0604030504040204" pitchFamily="50" charset="-128"/>
              </a:rPr>
              <a:t>※</a:t>
            </a:r>
            <a:r>
              <a:rPr lang="ja-JP" altLang="en-US" sz="1000" dirty="0">
                <a:solidFill>
                  <a:schemeClr val="bg1"/>
                </a:solidFill>
                <a:latin typeface="メイリオ" panose="020B0604030504040204" pitchFamily="50" charset="-128"/>
                <a:ea typeface="メイリオ" panose="020B0604030504040204" pitchFamily="50" charset="-128"/>
              </a:rPr>
              <a:t>接続に失敗しつづけてしまう場合は、</a:t>
            </a:r>
            <a:r>
              <a:rPr lang="en-US" altLang="ja-JP" sz="1000" dirty="0">
                <a:solidFill>
                  <a:schemeClr val="bg1"/>
                </a:solidFill>
                <a:latin typeface="メイリオ" panose="020B0604030504040204" pitchFamily="50" charset="-128"/>
                <a:ea typeface="メイリオ" panose="020B0604030504040204" pitchFamily="50" charset="-128"/>
              </a:rPr>
              <a:t>P26</a:t>
            </a:r>
            <a:r>
              <a:rPr lang="ja-JP" altLang="en-US" sz="1000" dirty="0">
                <a:solidFill>
                  <a:schemeClr val="bg1"/>
                </a:solidFill>
                <a:latin typeface="メイリオ" panose="020B0604030504040204" pitchFamily="50" charset="-128"/>
                <a:ea typeface="メイリオ" panose="020B0604030504040204" pitchFamily="50" charset="-128"/>
              </a:rPr>
              <a:t>をご参照ください。</a:t>
            </a:r>
          </a:p>
        </p:txBody>
      </p:sp>
      <p:pic>
        <p:nvPicPr>
          <p:cNvPr id="29" name="グラフィックス 28" descr="右向き指示マーク 単色塗りつぶし">
            <a:extLst>
              <a:ext uri="{FF2B5EF4-FFF2-40B4-BE49-F238E27FC236}">
                <a16:creationId xmlns:a16="http://schemas.microsoft.com/office/drawing/2014/main" id="{1C1B2B35-2718-407E-961A-1A3F0B241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373" y="7788379"/>
            <a:ext cx="510569" cy="510569"/>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2351DB46-6880-4F19-A864-6C8CF734F513}"/>
              </a:ext>
            </a:extLst>
          </p:cNvPr>
          <p:cNvPicPr>
            <a:picLocks noChangeAspect="1"/>
          </p:cNvPicPr>
          <p:nvPr/>
        </p:nvPicPr>
        <p:blipFill>
          <a:blip r:embed="rId7"/>
          <a:stretch>
            <a:fillRect/>
          </a:stretch>
        </p:blipFill>
        <p:spPr>
          <a:xfrm>
            <a:off x="946023" y="1567860"/>
            <a:ext cx="1344255" cy="1926043"/>
          </a:xfrm>
          <a:prstGeom prst="rect">
            <a:avLst/>
          </a:prstGeom>
        </p:spPr>
      </p:pic>
    </p:spTree>
    <p:extLst>
      <p:ext uri="{BB962C8B-B14F-4D97-AF65-F5344CB8AC3E}">
        <p14:creationId xmlns:p14="http://schemas.microsoft.com/office/powerpoint/2010/main" val="274137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53">
            <a:extLst>
              <a:ext uri="{FF2B5EF4-FFF2-40B4-BE49-F238E27FC236}">
                <a16:creationId xmlns:a16="http://schemas.microsoft.com/office/drawing/2014/main" id="{1AE76DEB-5DE6-4807-8105-A2E697157E44}"/>
              </a:ext>
            </a:extLst>
          </p:cNvPr>
          <p:cNvSpPr txBox="1"/>
          <p:nvPr/>
        </p:nvSpPr>
        <p:spPr>
          <a:xfrm>
            <a:off x="775734" y="4766749"/>
            <a:ext cx="3565521" cy="46166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で接続」をタップします。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24</a:t>
            </a:fld>
            <a:endParaRPr kumimoji="1" lang="ja-JP" altLang="en-US"/>
          </a:p>
        </p:txBody>
      </p:sp>
      <p:sp>
        <p:nvSpPr>
          <p:cNvPr id="23" name="テキスト ボックス 22">
            <a:extLst>
              <a:ext uri="{FF2B5EF4-FFF2-40B4-BE49-F238E27FC236}">
                <a16:creationId xmlns:a16="http://schemas.microsoft.com/office/drawing/2014/main" id="{82A22FA0-0A74-4ED0-9167-7761B7259DF4}"/>
              </a:ext>
            </a:extLst>
          </p:cNvPr>
          <p:cNvSpPr txBox="1"/>
          <p:nvPr/>
        </p:nvSpPr>
        <p:spPr>
          <a:xfrm>
            <a:off x="557828" y="4425489"/>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1.LPWA</a:t>
            </a:r>
            <a:r>
              <a:rPr lang="ja-JP" altLang="en-US" sz="1600" b="1" dirty="0">
                <a:latin typeface="メイリオ" panose="020B0604030504040204" pitchFamily="50" charset="-128"/>
                <a:ea typeface="メイリオ" panose="020B0604030504040204" pitchFamily="50" charset="-128"/>
              </a:rPr>
              <a:t>で登録する</a:t>
            </a:r>
            <a:endParaRPr lang="en-US" altLang="ja-JP" sz="1600" b="1"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31E361-50C7-4851-A123-BB06E8D34C67}"/>
              </a:ext>
            </a:extLst>
          </p:cNvPr>
          <p:cNvSpPr txBox="1"/>
          <p:nvPr/>
        </p:nvSpPr>
        <p:spPr>
          <a:xfrm>
            <a:off x="574954" y="5399978"/>
            <a:ext cx="3873464"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2.LPWA</a:t>
            </a:r>
            <a:r>
              <a:rPr lang="ja-JP" altLang="en-US" sz="1600" b="1" dirty="0">
                <a:latin typeface="メイリオ" panose="020B0604030504040204" pitchFamily="50" charset="-128"/>
                <a:ea typeface="メイリオ" panose="020B0604030504040204" pitchFamily="50" charset="-128"/>
              </a:rPr>
              <a:t>接続がされるか確認</a:t>
            </a:r>
            <a:endParaRPr lang="en-US" altLang="ja-JP" sz="16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0E6A855-9BD9-4F34-B0CC-2B2FBFE25D03}"/>
              </a:ext>
            </a:extLst>
          </p:cNvPr>
          <p:cNvSpPr txBox="1"/>
          <p:nvPr/>
        </p:nvSpPr>
        <p:spPr>
          <a:xfrm>
            <a:off x="836256" y="5745943"/>
            <a:ext cx="5512225" cy="276999"/>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通信で接続できるか図②のような待機画面になります。</a:t>
            </a:r>
          </a:p>
        </p:txBody>
      </p:sp>
      <p:sp>
        <p:nvSpPr>
          <p:cNvPr id="3" name="テキスト ボックス 2">
            <a:extLst>
              <a:ext uri="{FF2B5EF4-FFF2-40B4-BE49-F238E27FC236}">
                <a16:creationId xmlns:a16="http://schemas.microsoft.com/office/drawing/2014/main" id="{2836E137-3E01-437A-9F14-D43B635C8187}"/>
              </a:ext>
            </a:extLst>
          </p:cNvPr>
          <p:cNvSpPr txBox="1"/>
          <p:nvPr/>
        </p:nvSpPr>
        <p:spPr>
          <a:xfrm>
            <a:off x="435947" y="1651628"/>
            <a:ext cx="403761" cy="369332"/>
          </a:xfrm>
          <a:prstGeom prst="rect">
            <a:avLst/>
          </a:prstGeom>
          <a:noFill/>
        </p:spPr>
        <p:txBody>
          <a:bodyPr wrap="square" rtlCol="0">
            <a:spAutoFit/>
          </a:bodyPr>
          <a:lstStyle/>
          <a:p>
            <a:r>
              <a:rPr kumimoji="1" lang="ja-JP" altLang="en-US" b="1" dirty="0">
                <a:solidFill>
                  <a:srgbClr val="FF0000"/>
                </a:solidFill>
              </a:rPr>
              <a:t>①</a:t>
            </a:r>
          </a:p>
        </p:txBody>
      </p:sp>
      <p:sp>
        <p:nvSpPr>
          <p:cNvPr id="13" name="テキスト ボックス 12">
            <a:extLst>
              <a:ext uri="{FF2B5EF4-FFF2-40B4-BE49-F238E27FC236}">
                <a16:creationId xmlns:a16="http://schemas.microsoft.com/office/drawing/2014/main" id="{DDFB2A28-6463-48BA-B669-092C11A0090B}"/>
              </a:ext>
            </a:extLst>
          </p:cNvPr>
          <p:cNvSpPr txBox="1"/>
          <p:nvPr/>
        </p:nvSpPr>
        <p:spPr>
          <a:xfrm>
            <a:off x="2332553" y="1635404"/>
            <a:ext cx="403761" cy="369332"/>
          </a:xfrm>
          <a:prstGeom prst="rect">
            <a:avLst/>
          </a:prstGeom>
          <a:noFill/>
        </p:spPr>
        <p:txBody>
          <a:bodyPr wrap="square" rtlCol="0">
            <a:spAutoFit/>
          </a:bodyPr>
          <a:lstStyle/>
          <a:p>
            <a:r>
              <a:rPr kumimoji="1" lang="ja-JP" altLang="en-US" b="1" dirty="0">
                <a:solidFill>
                  <a:srgbClr val="FF0000"/>
                </a:solidFill>
              </a:rPr>
              <a:t>②</a:t>
            </a:r>
          </a:p>
        </p:txBody>
      </p:sp>
      <p:sp>
        <p:nvSpPr>
          <p:cNvPr id="15" name="テキスト ボックス 14">
            <a:extLst>
              <a:ext uri="{FF2B5EF4-FFF2-40B4-BE49-F238E27FC236}">
                <a16:creationId xmlns:a16="http://schemas.microsoft.com/office/drawing/2014/main" id="{ECBE7F9B-2934-436E-8C02-F5038B94DAF5}"/>
              </a:ext>
            </a:extLst>
          </p:cNvPr>
          <p:cNvSpPr txBox="1"/>
          <p:nvPr/>
        </p:nvSpPr>
        <p:spPr>
          <a:xfrm>
            <a:off x="1734571" y="1166089"/>
            <a:ext cx="3388858" cy="338554"/>
          </a:xfrm>
          <a:prstGeom prst="rect">
            <a:avLst/>
          </a:prstGeom>
          <a:noFill/>
        </p:spPr>
        <p:txBody>
          <a:bodyPr wrap="square">
            <a:spAutoFit/>
          </a:bodyPr>
          <a:lstStyle/>
          <a:p>
            <a:pPr algn="ctr"/>
            <a:r>
              <a:rPr lang="en-US" altLang="ja-JP" sz="1600" b="1" dirty="0">
                <a:latin typeface="メイリオ" panose="020B0604030504040204" pitchFamily="50" charset="-128"/>
                <a:ea typeface="メイリオ" panose="020B0604030504040204" pitchFamily="50" charset="-128"/>
              </a:rPr>
              <a:t>LPWA</a:t>
            </a:r>
            <a:r>
              <a:rPr lang="ja-JP" altLang="en-US" sz="1600" b="1" dirty="0">
                <a:latin typeface="メイリオ" panose="020B0604030504040204" pitchFamily="50" charset="-128"/>
                <a:ea typeface="メイリオ" panose="020B0604030504040204" pitchFamily="50" charset="-128"/>
              </a:rPr>
              <a:t>版をご利用のお客様へ</a:t>
            </a:r>
            <a:endParaRPr lang="en-US" altLang="ja-JP" sz="1600" b="1" dirty="0">
              <a:latin typeface="メイリオ" panose="020B0604030504040204" pitchFamily="50" charset="-128"/>
              <a:ea typeface="メイリオ" panose="020B0604030504040204" pitchFamily="50" charset="-128"/>
            </a:endParaRPr>
          </a:p>
        </p:txBody>
      </p:sp>
      <p:sp>
        <p:nvSpPr>
          <p:cNvPr id="16" name="角丸四角形 1">
            <a:extLst>
              <a:ext uri="{FF2B5EF4-FFF2-40B4-BE49-F238E27FC236}">
                <a16:creationId xmlns:a16="http://schemas.microsoft.com/office/drawing/2014/main" id="{494B971B-0EE6-422A-82AD-FD5CD8C7581D}"/>
              </a:ext>
            </a:extLst>
          </p:cNvPr>
          <p:cNvSpPr/>
          <p:nvPr/>
        </p:nvSpPr>
        <p:spPr>
          <a:xfrm>
            <a:off x="491246" y="410672"/>
            <a:ext cx="5875507" cy="56420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bg1"/>
                </a:solidFill>
                <a:latin typeface="メイリオ" panose="020B0604030504040204" pitchFamily="50" charset="-128"/>
                <a:ea typeface="メイリオ" panose="020B0604030504040204" pitchFamily="50" charset="-128"/>
              </a:rPr>
              <a:t>設定手順 </a:t>
            </a:r>
            <a:r>
              <a:rPr lang="en-US" altLang="ja-JP" sz="2000" dirty="0">
                <a:solidFill>
                  <a:schemeClr val="bg1"/>
                </a:solidFill>
                <a:latin typeface="メイリオ" panose="020B0604030504040204" pitchFamily="50" charset="-128"/>
                <a:ea typeface="メイリオ" panose="020B0604030504040204" pitchFamily="50" charset="-128"/>
              </a:rPr>
              <a:t>– LPWA</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5B3A889B-1820-4B6C-80B7-22FA3963EFB6}"/>
              </a:ext>
            </a:extLst>
          </p:cNvPr>
          <p:cNvSpPr txBox="1"/>
          <p:nvPr/>
        </p:nvSpPr>
        <p:spPr>
          <a:xfrm>
            <a:off x="4292758" y="1628893"/>
            <a:ext cx="403761" cy="369332"/>
          </a:xfrm>
          <a:prstGeom prst="rect">
            <a:avLst/>
          </a:prstGeom>
          <a:noFill/>
        </p:spPr>
        <p:txBody>
          <a:bodyPr wrap="square" rtlCol="0">
            <a:spAutoFit/>
          </a:bodyPr>
          <a:lstStyle/>
          <a:p>
            <a:r>
              <a:rPr lang="ja-JP" altLang="en-US" b="1" dirty="0">
                <a:solidFill>
                  <a:srgbClr val="FF0000"/>
                </a:solidFill>
              </a:rPr>
              <a:t>③</a:t>
            </a:r>
            <a:endParaRPr kumimoji="1" lang="ja-JP" altLang="en-US" b="1" dirty="0">
              <a:solidFill>
                <a:srgbClr val="FF0000"/>
              </a:solidFill>
            </a:endParaRPr>
          </a:p>
        </p:txBody>
      </p:sp>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EAA655B6-DF07-40C5-A3DB-9EE764C143A0}"/>
              </a:ext>
            </a:extLst>
          </p:cNvPr>
          <p:cNvPicPr>
            <a:picLocks noChangeAspect="1"/>
          </p:cNvPicPr>
          <p:nvPr/>
        </p:nvPicPr>
        <p:blipFill rotWithShape="1">
          <a:blip r:embed="rId2"/>
          <a:srcRect b="20862"/>
          <a:stretch/>
        </p:blipFill>
        <p:spPr>
          <a:xfrm>
            <a:off x="2755816" y="1662489"/>
            <a:ext cx="1026039" cy="1400944"/>
          </a:xfrm>
          <a:prstGeom prst="rect">
            <a:avLst/>
          </a:prstGeom>
        </p:spPr>
      </p:pic>
      <p:sp>
        <p:nvSpPr>
          <p:cNvPr id="24" name="テキスト ボックス 23">
            <a:extLst>
              <a:ext uri="{FF2B5EF4-FFF2-40B4-BE49-F238E27FC236}">
                <a16:creationId xmlns:a16="http://schemas.microsoft.com/office/drawing/2014/main" id="{F8248B03-4CAB-4669-A93C-22EB56C259E1}"/>
              </a:ext>
            </a:extLst>
          </p:cNvPr>
          <p:cNvSpPr txBox="1"/>
          <p:nvPr/>
        </p:nvSpPr>
        <p:spPr>
          <a:xfrm>
            <a:off x="588320" y="6927421"/>
            <a:ext cx="3873464"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3. LPWA</a:t>
            </a:r>
            <a:r>
              <a:rPr lang="ja-JP" altLang="en-US" sz="1600" b="1" dirty="0">
                <a:latin typeface="メイリオ" panose="020B0604030504040204" pitchFamily="50" charset="-128"/>
                <a:ea typeface="メイリオ" panose="020B0604030504040204" pitchFamily="50" charset="-128"/>
              </a:rPr>
              <a:t>接続ができたら設定完了</a:t>
            </a:r>
            <a:endParaRPr lang="en-US" altLang="ja-JP" sz="1600" b="1"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83BF895E-7EB4-41B3-8911-6B81308E19C8}"/>
              </a:ext>
            </a:extLst>
          </p:cNvPr>
          <p:cNvSpPr txBox="1"/>
          <p:nvPr/>
        </p:nvSpPr>
        <p:spPr>
          <a:xfrm>
            <a:off x="849508" y="7351068"/>
            <a:ext cx="5548738" cy="1754326"/>
          </a:xfrm>
          <a:prstGeom prst="rect">
            <a:avLst/>
          </a:prstGeom>
          <a:noFill/>
        </p:spPr>
        <p:txBody>
          <a:bodyPr wrap="square">
            <a:spAutoFit/>
          </a:bodyPr>
          <a:lstStyle/>
          <a:p>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通信が成功した場合、設定完了の画面になりますので「</a:t>
            </a:r>
            <a:r>
              <a:rPr lang="en-US" altLang="ja-JP" sz="1200" dirty="0">
                <a:latin typeface="メイリオ" panose="020B0604030504040204" pitchFamily="50" charset="-128"/>
                <a:ea typeface="メイリオ" panose="020B0604030504040204" pitchFamily="50" charset="-128"/>
              </a:rPr>
              <a:t>OK</a:t>
            </a:r>
            <a:r>
              <a:rPr lang="ja-JP" altLang="en-US" sz="1200" dirty="0">
                <a:latin typeface="メイリオ" panose="020B0604030504040204" pitchFamily="50" charset="-128"/>
                <a:ea typeface="メイリオ" panose="020B0604030504040204" pitchFamily="50" charset="-128"/>
              </a:rPr>
              <a:t>」をタップします。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別の端末を登録する場合は「別のモリトを追加する」をタップします。</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有料会員登録の必要があります</a:t>
            </a:r>
            <a:r>
              <a:rPr lang="en-US" altLang="ja-JP" sz="1200" b="1" dirty="0">
                <a:latin typeface="メイリオ" panose="020B0604030504040204" pitchFamily="50" charset="-128"/>
                <a:ea typeface="メイリオ" panose="020B0604030504040204" pitchFamily="50" charset="-128"/>
              </a:rPr>
              <a:t>)</a:t>
            </a: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以上で</a:t>
            </a:r>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接続情報の登録と設定が完了となります。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7B63EFEE-7664-421F-A033-B32CBD7C29F0}"/>
              </a:ext>
            </a:extLst>
          </p:cNvPr>
          <p:cNvPicPr>
            <a:picLocks noChangeAspect="1"/>
          </p:cNvPicPr>
          <p:nvPr/>
        </p:nvPicPr>
        <p:blipFill rotWithShape="1">
          <a:blip r:embed="rId3"/>
          <a:srcRect t="2980" b="18285"/>
          <a:stretch/>
        </p:blipFill>
        <p:spPr>
          <a:xfrm>
            <a:off x="4749527" y="1707123"/>
            <a:ext cx="1412705" cy="1978418"/>
          </a:xfrm>
          <a:prstGeom prst="rect">
            <a:avLst/>
          </a:prstGeom>
        </p:spPr>
      </p:pic>
      <p:pic>
        <p:nvPicPr>
          <p:cNvPr id="8" name="図 7" descr="グラフィカル ユーザー インターフェイス&#10;&#10;自動的に生成された説明">
            <a:extLst>
              <a:ext uri="{FF2B5EF4-FFF2-40B4-BE49-F238E27FC236}">
                <a16:creationId xmlns:a16="http://schemas.microsoft.com/office/drawing/2014/main" id="{537BB860-CDF8-4433-9F99-E9B1C0D11D1B}"/>
              </a:ext>
            </a:extLst>
          </p:cNvPr>
          <p:cNvPicPr>
            <a:picLocks noChangeAspect="1"/>
          </p:cNvPicPr>
          <p:nvPr/>
        </p:nvPicPr>
        <p:blipFill rotWithShape="1">
          <a:blip r:embed="rId4"/>
          <a:srcRect b="20862"/>
          <a:stretch/>
        </p:blipFill>
        <p:spPr>
          <a:xfrm>
            <a:off x="3475387" y="2616567"/>
            <a:ext cx="1026039" cy="1400944"/>
          </a:xfrm>
          <a:prstGeom prst="rect">
            <a:avLst/>
          </a:prstGeom>
        </p:spPr>
      </p:pic>
      <p:sp>
        <p:nvSpPr>
          <p:cNvPr id="22" name="正方形/長方形 21">
            <a:extLst>
              <a:ext uri="{FF2B5EF4-FFF2-40B4-BE49-F238E27FC236}">
                <a16:creationId xmlns:a16="http://schemas.microsoft.com/office/drawing/2014/main" id="{C01F7D4B-4E2E-427B-A889-1849DE771323}"/>
              </a:ext>
            </a:extLst>
          </p:cNvPr>
          <p:cNvSpPr/>
          <p:nvPr/>
        </p:nvSpPr>
        <p:spPr>
          <a:xfrm>
            <a:off x="7343029" y="5188112"/>
            <a:ext cx="4885509" cy="14769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失敗した場合の追記あり</a:t>
            </a: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523D2ED1-07ED-442D-A363-3A74F66B965E}"/>
              </a:ext>
            </a:extLst>
          </p:cNvPr>
          <p:cNvPicPr>
            <a:picLocks noChangeAspect="1"/>
          </p:cNvPicPr>
          <p:nvPr/>
        </p:nvPicPr>
        <p:blipFill>
          <a:blip r:embed="rId5"/>
          <a:stretch>
            <a:fillRect/>
          </a:stretch>
        </p:blipFill>
        <p:spPr>
          <a:xfrm>
            <a:off x="900976" y="1693994"/>
            <a:ext cx="1313514" cy="2336303"/>
          </a:xfrm>
          <a:prstGeom prst="rect">
            <a:avLst/>
          </a:prstGeom>
        </p:spPr>
      </p:pic>
      <p:sp>
        <p:nvSpPr>
          <p:cNvPr id="21" name="テキスト ボックス 20">
            <a:extLst>
              <a:ext uri="{FF2B5EF4-FFF2-40B4-BE49-F238E27FC236}">
                <a16:creationId xmlns:a16="http://schemas.microsoft.com/office/drawing/2014/main" id="{F08A4A55-7ED7-4343-AD7C-417BC3AED26F}"/>
              </a:ext>
            </a:extLst>
          </p:cNvPr>
          <p:cNvSpPr txBox="1"/>
          <p:nvPr/>
        </p:nvSpPr>
        <p:spPr>
          <a:xfrm>
            <a:off x="921530" y="6107588"/>
            <a:ext cx="5187694" cy="400110"/>
          </a:xfrm>
          <a:prstGeom prst="rect">
            <a:avLst/>
          </a:prstGeom>
          <a:solidFill>
            <a:schemeClr val="tx1"/>
          </a:solidFill>
        </p:spPr>
        <p:txBody>
          <a:bodyPr wrap="square">
            <a:spAutoFit/>
          </a:bodyPr>
          <a:lstStyle/>
          <a:p>
            <a:r>
              <a:rPr lang="en-US" altLang="ja-JP" sz="1000" dirty="0">
                <a:solidFill>
                  <a:schemeClr val="bg1"/>
                </a:solidFill>
                <a:latin typeface="メイリオ" panose="020B0604030504040204" pitchFamily="50" charset="-128"/>
                <a:ea typeface="メイリオ" panose="020B0604030504040204" pitchFamily="50" charset="-128"/>
              </a:rPr>
              <a:t>※</a:t>
            </a:r>
            <a:r>
              <a:rPr lang="ja-JP" altLang="en-US" sz="1000" dirty="0">
                <a:solidFill>
                  <a:schemeClr val="bg1"/>
                </a:solidFill>
                <a:latin typeface="メイリオ" panose="020B0604030504040204" pitchFamily="50" charset="-128"/>
                <a:ea typeface="メイリオ" panose="020B0604030504040204" pitchFamily="50" charset="-128"/>
              </a:rPr>
              <a:t>接続に失敗した場合は、もう一度 「</a:t>
            </a:r>
            <a:r>
              <a:rPr lang="en-US" altLang="ja-JP" sz="1000" dirty="0">
                <a:solidFill>
                  <a:schemeClr val="bg1"/>
                </a:solidFill>
                <a:latin typeface="メイリオ" panose="020B0604030504040204" pitchFamily="50" charset="-128"/>
                <a:ea typeface="メイリオ" panose="020B0604030504040204" pitchFamily="50" charset="-128"/>
              </a:rPr>
              <a:t>OK</a:t>
            </a:r>
            <a:r>
              <a:rPr lang="ja-JP" altLang="en-US" sz="1000" dirty="0">
                <a:solidFill>
                  <a:schemeClr val="bg1"/>
                </a:solidFill>
                <a:latin typeface="メイリオ" panose="020B0604030504040204" pitchFamily="50" charset="-128"/>
                <a:ea typeface="メイリオ" panose="020B0604030504040204" pitchFamily="50" charset="-128"/>
              </a:rPr>
              <a:t>」をタップしてもう一度試してみてください。</a:t>
            </a:r>
            <a:br>
              <a:rPr lang="ja-JP" altLang="en-US" sz="1000" dirty="0">
                <a:solidFill>
                  <a:schemeClr val="bg1"/>
                </a:solidFill>
                <a:latin typeface="メイリオ" panose="020B0604030504040204" pitchFamily="50" charset="-128"/>
                <a:ea typeface="メイリオ" panose="020B0604030504040204" pitchFamily="50" charset="-128"/>
              </a:rPr>
            </a:br>
            <a:r>
              <a:rPr lang="ja-JP" altLang="en-US" sz="1000" dirty="0">
                <a:solidFill>
                  <a:schemeClr val="bg1"/>
                </a:solidFill>
                <a:latin typeface="メイリオ" panose="020B0604030504040204" pitchFamily="50" charset="-128"/>
                <a:ea typeface="メイリオ" panose="020B0604030504040204" pitchFamily="50" charset="-128"/>
              </a:rPr>
              <a:t>それでも失敗してしまう場合は、</a:t>
            </a:r>
            <a:r>
              <a:rPr lang="en-US" altLang="ja-JP" sz="1000" dirty="0">
                <a:solidFill>
                  <a:schemeClr val="bg1"/>
                </a:solidFill>
                <a:latin typeface="メイリオ" panose="020B0604030504040204" pitchFamily="50" charset="-128"/>
                <a:ea typeface="メイリオ" panose="020B0604030504040204" pitchFamily="50" charset="-128"/>
              </a:rPr>
              <a:t>P26</a:t>
            </a:r>
            <a:r>
              <a:rPr lang="ja-JP" altLang="en-US" sz="1000" dirty="0">
                <a:solidFill>
                  <a:schemeClr val="bg1"/>
                </a:solidFill>
                <a:latin typeface="メイリオ" panose="020B0604030504040204" pitchFamily="50" charset="-128"/>
                <a:ea typeface="メイリオ" panose="020B0604030504040204" pitchFamily="50" charset="-128"/>
              </a:rPr>
              <a:t>をご参照ください。</a:t>
            </a:r>
          </a:p>
        </p:txBody>
      </p:sp>
      <p:pic>
        <p:nvPicPr>
          <p:cNvPr id="26" name="グラフィックス 25" descr="右向き指示マーク 単色塗りつぶし">
            <a:extLst>
              <a:ext uri="{FF2B5EF4-FFF2-40B4-BE49-F238E27FC236}">
                <a16:creationId xmlns:a16="http://schemas.microsoft.com/office/drawing/2014/main" id="{D986EBCA-D8B2-4AB6-AFE4-D7F1F6A39A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399" y="6022942"/>
            <a:ext cx="510569" cy="510569"/>
          </a:xfrm>
          <a:prstGeom prst="rect">
            <a:avLst/>
          </a:prstGeom>
        </p:spPr>
      </p:pic>
    </p:spTree>
    <p:extLst>
      <p:ext uri="{BB962C8B-B14F-4D97-AF65-F5344CB8AC3E}">
        <p14:creationId xmlns:p14="http://schemas.microsoft.com/office/powerpoint/2010/main" val="273885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latin typeface="メイリオ" panose="020B0604030504040204" pitchFamily="50" charset="-128"/>
                <a:ea typeface="メイリオ" panose="020B0604030504040204" pitchFamily="50" charset="-128"/>
              </a:rPr>
              <a:t>設定完了</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25</a:t>
            </a:fld>
            <a:endParaRPr kumimoji="1" lang="ja-JP" altLang="en-US"/>
          </a:p>
        </p:txBody>
      </p:sp>
      <p:sp>
        <p:nvSpPr>
          <p:cNvPr id="24" name="テキスト ボックス 23">
            <a:extLst>
              <a:ext uri="{FF2B5EF4-FFF2-40B4-BE49-F238E27FC236}">
                <a16:creationId xmlns:a16="http://schemas.microsoft.com/office/drawing/2014/main" id="{A300588F-957D-45E9-9FEF-B0DC2AC03CB8}"/>
              </a:ext>
            </a:extLst>
          </p:cNvPr>
          <p:cNvSpPr txBox="1"/>
          <p:nvPr/>
        </p:nvSpPr>
        <p:spPr>
          <a:xfrm>
            <a:off x="757408" y="6417344"/>
            <a:ext cx="5817393" cy="1938992"/>
          </a:xfrm>
          <a:prstGeom prst="rect">
            <a:avLst/>
          </a:prstGeom>
          <a:noFill/>
        </p:spPr>
        <p:txBody>
          <a:bodyPr wrap="square">
            <a:spAutoFit/>
          </a:bodyPr>
          <a:lstStyle/>
          <a:p>
            <a:pPr marL="171450" indent="-171450">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パスワード変更</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設定情報の変更</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通信方式の変更</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通信のみ共通で利用できます</a:t>
            </a:r>
            <a:r>
              <a:rPr lang="en-US" altLang="ja-JP" sz="1200" dirty="0">
                <a:latin typeface="メイリオ" panose="020B0604030504040204" pitchFamily="50" charset="-128"/>
                <a:ea typeface="メイリオ" panose="020B0604030504040204" pitchFamily="50" charset="-128"/>
              </a:rPr>
              <a:t>)</a:t>
            </a:r>
          </a:p>
          <a:p>
            <a:pPr marL="171450" indent="-171450">
              <a:buFont typeface="Wingdings" panose="05000000000000000000" pitchFamily="2" charset="2"/>
              <a:buChar char="l"/>
            </a:pPr>
            <a:r>
              <a:rPr lang="ja-JP" altLang="en-US" sz="1200" dirty="0">
                <a:latin typeface="メイリオ" panose="020B0604030504040204" pitchFamily="50" charset="-128"/>
                <a:ea typeface="メイリオ" panose="020B0604030504040204" pitchFamily="50" charset="-128"/>
              </a:rPr>
              <a:t>工場出荷状態</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端末初期化</a:t>
            </a:r>
            <a:r>
              <a:rPr lang="en-US" altLang="ja-JP" sz="1200" dirty="0">
                <a:latin typeface="メイリオ" panose="020B0604030504040204" pitchFamily="50" charset="-128"/>
                <a:ea typeface="メイリオ" panose="020B0604030504040204" pitchFamily="50" charset="-128"/>
              </a:rPr>
              <a:t>)</a:t>
            </a:r>
          </a:p>
          <a:p>
            <a:pPr marL="171450" indent="-171450">
              <a:buFont typeface="Arial" panose="020B0604020202020204" pitchFamily="34" charset="0"/>
              <a:buChar char="•"/>
            </a:pP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を行う場合は、別資料の</a:t>
            </a:r>
            <a:r>
              <a:rPr lang="ja-JP" altLang="en-US" sz="1200" b="1" u="sng" dirty="0">
                <a:highlight>
                  <a:srgbClr val="FFFF00"/>
                </a:highlight>
                <a:latin typeface="メイリオ" panose="020B0604030504040204" pitchFamily="50" charset="-128"/>
                <a:ea typeface="メイリオ" panose="020B0604030504040204" pitchFamily="50" charset="-128"/>
              </a:rPr>
              <a:t>ソフトマニュアル</a:t>
            </a:r>
            <a:r>
              <a:rPr lang="ja-JP" altLang="en-US" sz="1200" dirty="0">
                <a:latin typeface="メイリオ" panose="020B0604030504040204" pitchFamily="50" charset="-128"/>
                <a:ea typeface="メイリオ" panose="020B0604030504040204" pitchFamily="50" charset="-128"/>
              </a:rPr>
              <a:t>をご参照ください。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また、雨量計測機の設置方法についての説明は別資料の</a:t>
            </a:r>
            <a:r>
              <a:rPr lang="ja-JP" altLang="en-US" sz="1200" b="1" u="sng" dirty="0">
                <a:highlight>
                  <a:srgbClr val="00FF00"/>
                </a:highlight>
                <a:latin typeface="メイリオ" panose="020B0604030504040204" pitchFamily="50" charset="-128"/>
                <a:ea typeface="メイリオ" panose="020B0604030504040204" pitchFamily="50" charset="-128"/>
              </a:rPr>
              <a:t>端末マニュアル</a:t>
            </a:r>
            <a:r>
              <a:rPr lang="ja-JP" altLang="en-US" sz="1200" dirty="0">
                <a:latin typeface="メイリオ" panose="020B0604030504040204" pitchFamily="50" charset="-128"/>
                <a:ea typeface="メイリオ" panose="020B0604030504040204" pitchFamily="50" charset="-128"/>
              </a:rPr>
              <a:t>をご参照ください。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9AEDDAC0-0020-44B0-8278-11AE8760952A}"/>
              </a:ext>
            </a:extLst>
          </p:cNvPr>
          <p:cNvSpPr txBox="1"/>
          <p:nvPr/>
        </p:nvSpPr>
        <p:spPr>
          <a:xfrm>
            <a:off x="1044429" y="5384356"/>
            <a:ext cx="5243349" cy="584775"/>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設定情報の登録と、ネットワーク通信が成功した場合、上記の画面になり設定完了となります。</a:t>
            </a:r>
            <a:endParaRPr lang="en-US" altLang="ja-JP" sz="1600" b="1" dirty="0">
              <a:latin typeface="メイリオ" panose="020B0604030504040204" pitchFamily="50" charset="-128"/>
              <a:ea typeface="メイリオ" panose="020B0604030504040204" pitchFamily="50" charset="-128"/>
            </a:endParaRPr>
          </a:p>
        </p:txBody>
      </p:sp>
      <p:pic>
        <p:nvPicPr>
          <p:cNvPr id="4" name="図 3" descr="グラフィカル ユーザー インターフェイス&#10;&#10;低い精度で自動的に生成された説明">
            <a:extLst>
              <a:ext uri="{FF2B5EF4-FFF2-40B4-BE49-F238E27FC236}">
                <a16:creationId xmlns:a16="http://schemas.microsoft.com/office/drawing/2014/main" id="{30F0AAF7-1900-4196-A99D-A37859FE34AA}"/>
              </a:ext>
            </a:extLst>
          </p:cNvPr>
          <p:cNvPicPr>
            <a:picLocks noChangeAspect="1"/>
          </p:cNvPicPr>
          <p:nvPr/>
        </p:nvPicPr>
        <p:blipFill>
          <a:blip r:embed="rId2"/>
          <a:stretch>
            <a:fillRect/>
          </a:stretch>
        </p:blipFill>
        <p:spPr>
          <a:xfrm>
            <a:off x="2343275" y="1378676"/>
            <a:ext cx="2171450" cy="3862286"/>
          </a:xfrm>
          <a:prstGeom prst="rect">
            <a:avLst/>
          </a:prstGeom>
          <a:ln>
            <a:solidFill>
              <a:schemeClr val="tx1"/>
            </a:solidFill>
          </a:ln>
        </p:spPr>
      </p:pic>
    </p:spTree>
    <p:extLst>
      <p:ext uri="{BB962C8B-B14F-4D97-AF65-F5344CB8AC3E}">
        <p14:creationId xmlns:p14="http://schemas.microsoft.com/office/powerpoint/2010/main" val="2067394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こんな症状が起きたら</a:t>
            </a:r>
            <a:r>
              <a:rPr kumimoji="1" lang="en-US" altLang="ja-JP" sz="2000" dirty="0">
                <a:solidFill>
                  <a:schemeClr val="bg1"/>
                </a:solidFill>
                <a:latin typeface="メイリオ" panose="020B0604030504040204" pitchFamily="50" charset="-128"/>
                <a:ea typeface="メイリオ" panose="020B0604030504040204" pitchFamily="50" charset="-128"/>
              </a:rPr>
              <a:t>… 1</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00EBC209-A661-438B-AFF9-D1773338E63F}"/>
              </a:ext>
            </a:extLst>
          </p:cNvPr>
          <p:cNvSpPr txBox="1"/>
          <p:nvPr/>
        </p:nvSpPr>
        <p:spPr>
          <a:xfrm>
            <a:off x="511007" y="1376341"/>
            <a:ext cx="5875507" cy="2862322"/>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AC/DC</a:t>
            </a:r>
            <a:r>
              <a:rPr lang="ja-JP" altLang="en-US" sz="1600" b="1" dirty="0">
                <a:latin typeface="メイリオ" panose="020B0604030504040204" pitchFamily="50" charset="-128"/>
                <a:ea typeface="メイリオ" panose="020B0604030504040204" pitchFamily="50" charset="-128"/>
              </a:rPr>
              <a:t>アダプタをさしても</a:t>
            </a:r>
            <a:r>
              <a:rPr lang="en-US" altLang="ja-JP" sz="1600" b="1" dirty="0">
                <a:latin typeface="メイリオ" panose="020B0604030504040204" pitchFamily="50" charset="-128"/>
                <a:ea typeface="メイリオ" panose="020B0604030504040204" pitchFamily="50" charset="-128"/>
              </a:rPr>
              <a:t>Bluetooth</a:t>
            </a:r>
            <a:r>
              <a:rPr lang="ja-JP" altLang="en-US" sz="1600" b="1" dirty="0">
                <a:latin typeface="メイリオ" panose="020B0604030504040204" pitchFamily="50" charset="-128"/>
                <a:ea typeface="メイリオ" panose="020B0604030504040204" pitchFamily="50" charset="-128"/>
              </a:rPr>
              <a:t>接続画面で端末が表示されない。</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以下をご確認ください。</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雨量計と端末を接続するケーブルがしっかり接続されていますか。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中継ケーブルと</a:t>
            </a:r>
            <a:r>
              <a:rPr lang="en-US" altLang="ja-JP" sz="1200" dirty="0">
                <a:latin typeface="メイリオ" panose="020B0604030504040204" pitchFamily="50" charset="-128"/>
                <a:ea typeface="メイリオ" panose="020B0604030504040204" pitchFamily="50" charset="-128"/>
              </a:rPr>
              <a:t>AC</a:t>
            </a:r>
            <a:r>
              <a:rPr lang="ja-JP" altLang="en-US" sz="1200" dirty="0">
                <a:latin typeface="メイリオ" panose="020B0604030504040204" pitchFamily="50" charset="-128"/>
                <a:ea typeface="メイリオ" panose="020B0604030504040204" pitchFamily="50" charset="-128"/>
              </a:rPr>
              <a:t>アダプタがしっかり接続されていますか。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AC</a:t>
            </a:r>
            <a:r>
              <a:rPr lang="ja-JP" altLang="en-US" sz="1200" dirty="0">
                <a:latin typeface="メイリオ" panose="020B0604030504040204" pitchFamily="50" charset="-128"/>
                <a:ea typeface="メイリオ" panose="020B0604030504040204" pitchFamily="50" charset="-128"/>
              </a:rPr>
              <a:t>アダプタをいちどコンセントから抜いて、もう一度さしなおしてみて表示されますか。</a:t>
            </a:r>
            <a:endParaRPr lang="en-US" altLang="ja-JP" sz="1200"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E43CE51-7CD2-44E0-AE54-ACA3187F3560}"/>
              </a:ext>
            </a:extLst>
          </p:cNvPr>
          <p:cNvSpPr>
            <a:spLocks noGrp="1"/>
          </p:cNvSpPr>
          <p:nvPr>
            <p:ph type="sldNum" sz="quarter" idx="12"/>
          </p:nvPr>
        </p:nvSpPr>
        <p:spPr/>
        <p:txBody>
          <a:bodyPr/>
          <a:lstStyle/>
          <a:p>
            <a:fld id="{9DE922E8-CF14-294C-857A-00CAF9992402}" type="slidenum">
              <a:rPr kumimoji="1" lang="ja-JP" altLang="en-US" smtClean="0"/>
              <a:t>26</a:t>
            </a:fld>
            <a:endParaRPr kumimoji="1" lang="ja-JP" altLang="en-US"/>
          </a:p>
        </p:txBody>
      </p:sp>
      <p:pic>
        <p:nvPicPr>
          <p:cNvPr id="6" name="図 5" descr="人, 屋内, 手, 持つ が含まれている画像&#10;&#10;自動的に生成された説明">
            <a:extLst>
              <a:ext uri="{FF2B5EF4-FFF2-40B4-BE49-F238E27FC236}">
                <a16:creationId xmlns:a16="http://schemas.microsoft.com/office/drawing/2014/main" id="{84B104E9-ED6F-498B-974A-BBA7359259CB}"/>
              </a:ext>
            </a:extLst>
          </p:cNvPr>
          <p:cNvPicPr>
            <a:picLocks noChangeAspect="1"/>
          </p:cNvPicPr>
          <p:nvPr/>
        </p:nvPicPr>
        <p:blipFill>
          <a:blip r:embed="rId2"/>
          <a:stretch>
            <a:fillRect/>
          </a:stretch>
        </p:blipFill>
        <p:spPr>
          <a:xfrm>
            <a:off x="720015" y="3508246"/>
            <a:ext cx="1620644" cy="1871582"/>
          </a:xfrm>
          <a:prstGeom prst="rect">
            <a:avLst/>
          </a:prstGeom>
        </p:spPr>
      </p:pic>
      <p:grpSp>
        <p:nvGrpSpPr>
          <p:cNvPr id="12" name="グループ化 11">
            <a:extLst>
              <a:ext uri="{FF2B5EF4-FFF2-40B4-BE49-F238E27FC236}">
                <a16:creationId xmlns:a16="http://schemas.microsoft.com/office/drawing/2014/main" id="{7B0875B9-692F-49AC-A464-90DDC95B61C8}"/>
              </a:ext>
            </a:extLst>
          </p:cNvPr>
          <p:cNvGrpSpPr/>
          <p:nvPr/>
        </p:nvGrpSpPr>
        <p:grpSpPr>
          <a:xfrm>
            <a:off x="2819997" y="3508246"/>
            <a:ext cx="1374764" cy="1898031"/>
            <a:chOff x="2806746" y="3638873"/>
            <a:chExt cx="1374764" cy="1898031"/>
          </a:xfrm>
        </p:grpSpPr>
        <p:pic>
          <p:nvPicPr>
            <p:cNvPr id="8" name="図 7" descr="屋内, テーブル, 座る, 机 が含まれている画像&#10;&#10;自動的に生成された説明">
              <a:extLst>
                <a:ext uri="{FF2B5EF4-FFF2-40B4-BE49-F238E27FC236}">
                  <a16:creationId xmlns:a16="http://schemas.microsoft.com/office/drawing/2014/main" id="{822FDED2-91C3-4202-988B-19822351864F}"/>
                </a:ext>
              </a:extLst>
            </p:cNvPr>
            <p:cNvPicPr>
              <a:picLocks noChangeAspect="1"/>
            </p:cNvPicPr>
            <p:nvPr/>
          </p:nvPicPr>
          <p:blipFill>
            <a:blip r:embed="rId3"/>
            <a:stretch>
              <a:fillRect/>
            </a:stretch>
          </p:blipFill>
          <p:spPr>
            <a:xfrm>
              <a:off x="2806746" y="3638873"/>
              <a:ext cx="1374764" cy="1898031"/>
            </a:xfrm>
            <a:prstGeom prst="rect">
              <a:avLst/>
            </a:prstGeom>
          </p:spPr>
        </p:pic>
        <p:sp>
          <p:nvSpPr>
            <p:cNvPr id="9" name="正方形/長方形 8">
              <a:extLst>
                <a:ext uri="{FF2B5EF4-FFF2-40B4-BE49-F238E27FC236}">
                  <a16:creationId xmlns:a16="http://schemas.microsoft.com/office/drawing/2014/main" id="{10152DAE-1DFD-4404-8DF9-440DA1F35615}"/>
                </a:ext>
              </a:extLst>
            </p:cNvPr>
            <p:cNvSpPr/>
            <p:nvPr/>
          </p:nvSpPr>
          <p:spPr>
            <a:xfrm>
              <a:off x="2883917" y="4750345"/>
              <a:ext cx="509458" cy="4025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正方形/長方形 9">
            <a:extLst>
              <a:ext uri="{FF2B5EF4-FFF2-40B4-BE49-F238E27FC236}">
                <a16:creationId xmlns:a16="http://schemas.microsoft.com/office/drawing/2014/main" id="{BA64BA1E-4BFD-4C86-9EEA-EF0801BC60A8}"/>
              </a:ext>
            </a:extLst>
          </p:cNvPr>
          <p:cNvSpPr/>
          <p:nvPr/>
        </p:nvSpPr>
        <p:spPr>
          <a:xfrm>
            <a:off x="720015" y="4136359"/>
            <a:ext cx="660660" cy="5642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430C85B-5461-4FD6-A164-829333C75A4D}"/>
              </a:ext>
            </a:extLst>
          </p:cNvPr>
          <p:cNvPicPr>
            <a:picLocks noChangeAspect="1"/>
          </p:cNvPicPr>
          <p:nvPr/>
        </p:nvPicPr>
        <p:blipFill rotWithShape="1">
          <a:blip r:embed="rId4"/>
          <a:srcRect b="14596"/>
          <a:stretch/>
        </p:blipFill>
        <p:spPr>
          <a:xfrm>
            <a:off x="4556532" y="3508246"/>
            <a:ext cx="1374764" cy="2088342"/>
          </a:xfrm>
          <a:prstGeom prst="rect">
            <a:avLst/>
          </a:prstGeom>
        </p:spPr>
      </p:pic>
      <p:sp>
        <p:nvSpPr>
          <p:cNvPr id="13" name="正方形/長方形 12">
            <a:extLst>
              <a:ext uri="{FF2B5EF4-FFF2-40B4-BE49-F238E27FC236}">
                <a16:creationId xmlns:a16="http://schemas.microsoft.com/office/drawing/2014/main" id="{A13B7D7B-F68A-42A0-BBA9-D7DE16C66189}"/>
              </a:ext>
            </a:extLst>
          </p:cNvPr>
          <p:cNvSpPr/>
          <p:nvPr/>
        </p:nvSpPr>
        <p:spPr>
          <a:xfrm>
            <a:off x="4562442" y="4308367"/>
            <a:ext cx="1368853" cy="4025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3F639F1-9182-4731-AE1D-51EAD6E1C15A}"/>
              </a:ext>
            </a:extLst>
          </p:cNvPr>
          <p:cNvSpPr txBox="1"/>
          <p:nvPr/>
        </p:nvSpPr>
        <p:spPr>
          <a:xfrm>
            <a:off x="491246" y="6308761"/>
            <a:ext cx="5875507" cy="2554545"/>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Wi-Fi</a:t>
            </a:r>
            <a:r>
              <a:rPr lang="ja-JP" altLang="en-US" sz="1600" b="1" dirty="0">
                <a:latin typeface="メイリオ" panose="020B0604030504040204" pitchFamily="50" charset="-128"/>
                <a:ea typeface="メイリオ" panose="020B0604030504040204" pitchFamily="50" charset="-128"/>
              </a:rPr>
              <a:t>でエラー画面や接続エラーになってしまう。</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以下をご確認ください。</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入力した</a:t>
            </a:r>
            <a:r>
              <a:rPr lang="en-US" altLang="ja-JP" sz="1200" dirty="0">
                <a:latin typeface="メイリオ" panose="020B0604030504040204" pitchFamily="50" charset="-128"/>
                <a:ea typeface="メイリオ" panose="020B0604030504040204" pitchFamily="50" charset="-128"/>
              </a:rPr>
              <a:t>SSID,PASSWORD</a:t>
            </a:r>
            <a:r>
              <a:rPr lang="ja-JP" altLang="en-US" sz="1200" dirty="0">
                <a:latin typeface="メイリオ" panose="020B0604030504040204" pitchFamily="50" charset="-128"/>
                <a:ea typeface="メイリオ" panose="020B0604030504040204" pitchFamily="50" charset="-128"/>
              </a:rPr>
              <a:t>は正しく入力されていますか。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全角文字で入力してしまっていませんか。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手動設定の場合に入力したものが正しい情報でしょうか。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別のデバイスで</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の接続はされていますか。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2.4GHz</a:t>
            </a:r>
            <a:r>
              <a:rPr lang="ja-JP" altLang="en-US" sz="1200" dirty="0">
                <a:latin typeface="メイリオ" panose="020B0604030504040204" pitchFamily="50" charset="-128"/>
                <a:ea typeface="メイリオ" panose="020B0604030504040204" pitchFamily="50" charset="-128"/>
              </a:rPr>
              <a:t>帯ではなく５</a:t>
            </a:r>
            <a:r>
              <a:rPr lang="en-US" altLang="ja-JP" sz="1200" dirty="0">
                <a:latin typeface="メイリオ" panose="020B0604030504040204" pitchFamily="50" charset="-128"/>
                <a:ea typeface="メイリオ" panose="020B0604030504040204" pitchFamily="50" charset="-128"/>
              </a:rPr>
              <a:t>G</a:t>
            </a:r>
            <a:r>
              <a:rPr lang="ja-JP" altLang="en-US" sz="1200" dirty="0">
                <a:latin typeface="メイリオ" panose="020B0604030504040204" pitchFamily="50" charset="-128"/>
                <a:ea typeface="メイリオ" panose="020B0604030504040204" pitchFamily="50" charset="-128"/>
              </a:rPr>
              <a:t>を選択されていませんか。</a:t>
            </a:r>
            <a:r>
              <a:rPr lang="en-US" altLang="ja-JP" sz="1200" dirty="0">
                <a:latin typeface="メイリオ" panose="020B0604030504040204" pitchFamily="50" charset="-128"/>
                <a:ea typeface="メイリオ" panose="020B0604030504040204" pitchFamily="50" charset="-128"/>
              </a:rPr>
              <a:t>(</a:t>
            </a:r>
            <a:r>
              <a:rPr lang="en-US" altLang="ja-JP" sz="1200" b="1" u="sng" dirty="0">
                <a:latin typeface="メイリオ" panose="020B0604030504040204" pitchFamily="50" charset="-128"/>
                <a:ea typeface="メイリオ" panose="020B0604030504040204" pitchFamily="50" charset="-128"/>
              </a:rPr>
              <a:t>5G</a:t>
            </a:r>
            <a:r>
              <a:rPr lang="ja-JP" altLang="en-US" sz="1200" b="1" u="sng" dirty="0">
                <a:latin typeface="メイリオ" panose="020B0604030504040204" pitchFamily="50" charset="-128"/>
                <a:ea typeface="メイリオ" panose="020B0604030504040204" pitchFamily="50" charset="-128"/>
              </a:rPr>
              <a:t>は対応してません</a:t>
            </a:r>
            <a:r>
              <a:rPr lang="ja-JP" altLang="en-US" sz="12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pic>
        <p:nvPicPr>
          <p:cNvPr id="15" name="グラフィックス 14" descr="右向き指示マーク 単色塗りつぶし">
            <a:extLst>
              <a:ext uri="{FF2B5EF4-FFF2-40B4-BE49-F238E27FC236}">
                <a16:creationId xmlns:a16="http://schemas.microsoft.com/office/drawing/2014/main" id="{38B82F46-7EC8-4287-A2DF-CE934D8D8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4969" y="4163176"/>
            <a:ext cx="510569" cy="510569"/>
          </a:xfrm>
          <a:prstGeom prst="rect">
            <a:avLst/>
          </a:prstGeom>
        </p:spPr>
      </p:pic>
      <p:pic>
        <p:nvPicPr>
          <p:cNvPr id="16" name="グラフィックス 15" descr="右向き指示マーク 単色塗りつぶし">
            <a:extLst>
              <a:ext uri="{FF2B5EF4-FFF2-40B4-BE49-F238E27FC236}">
                <a16:creationId xmlns:a16="http://schemas.microsoft.com/office/drawing/2014/main" id="{22F4EDC7-1C48-4698-9615-7C46B18F41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3025" y="4584950"/>
            <a:ext cx="510569" cy="510569"/>
          </a:xfrm>
          <a:prstGeom prst="rect">
            <a:avLst/>
          </a:prstGeom>
        </p:spPr>
      </p:pic>
    </p:spTree>
    <p:extLst>
      <p:ext uri="{BB962C8B-B14F-4D97-AF65-F5344CB8AC3E}">
        <p14:creationId xmlns:p14="http://schemas.microsoft.com/office/powerpoint/2010/main" val="3803188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こんな症状が起きたら</a:t>
            </a:r>
            <a:r>
              <a:rPr kumimoji="1" lang="en-US" altLang="ja-JP" sz="2000" dirty="0">
                <a:solidFill>
                  <a:schemeClr val="bg1"/>
                </a:solidFill>
                <a:latin typeface="メイリオ" panose="020B0604030504040204" pitchFamily="50" charset="-128"/>
                <a:ea typeface="メイリオ" panose="020B0604030504040204" pitchFamily="50" charset="-128"/>
              </a:rPr>
              <a:t>… 2</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E43CE51-7CD2-44E0-AE54-ACA3187F3560}"/>
              </a:ext>
            </a:extLst>
          </p:cNvPr>
          <p:cNvSpPr>
            <a:spLocks noGrp="1"/>
          </p:cNvSpPr>
          <p:nvPr>
            <p:ph type="sldNum" sz="quarter" idx="12"/>
          </p:nvPr>
        </p:nvSpPr>
        <p:spPr/>
        <p:txBody>
          <a:bodyPr/>
          <a:lstStyle/>
          <a:p>
            <a:fld id="{9DE922E8-CF14-294C-857A-00CAF9992402}" type="slidenum">
              <a:rPr kumimoji="1" lang="ja-JP" altLang="en-US" smtClean="0"/>
              <a:t>27</a:t>
            </a:fld>
            <a:endParaRPr kumimoji="1" lang="ja-JP" altLang="en-US"/>
          </a:p>
        </p:txBody>
      </p:sp>
      <p:sp>
        <p:nvSpPr>
          <p:cNvPr id="14" name="テキスト ボックス 13">
            <a:extLst>
              <a:ext uri="{FF2B5EF4-FFF2-40B4-BE49-F238E27FC236}">
                <a16:creationId xmlns:a16="http://schemas.microsoft.com/office/drawing/2014/main" id="{B3F639F1-9182-4731-AE1D-51EAD6E1C15A}"/>
              </a:ext>
            </a:extLst>
          </p:cNvPr>
          <p:cNvSpPr txBox="1"/>
          <p:nvPr/>
        </p:nvSpPr>
        <p:spPr>
          <a:xfrm>
            <a:off x="511006" y="1366840"/>
            <a:ext cx="5875507" cy="2800767"/>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LTE</a:t>
            </a:r>
            <a:r>
              <a:rPr lang="ja-JP" altLang="en-US" sz="1600" b="1" dirty="0">
                <a:latin typeface="メイリオ" panose="020B0604030504040204" pitchFamily="50" charset="-128"/>
                <a:ea typeface="メイリオ" panose="020B0604030504040204" pitchFamily="50" charset="-128"/>
              </a:rPr>
              <a:t>の通信が失敗してしまう</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以下をご確認ください。</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をしっかり差し込んでいますか。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の差し込み時にアンテナを外してしまっていませんか。</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用のモジュールにアンテナが接続されています。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入力した</a:t>
            </a:r>
            <a:r>
              <a:rPr lang="en-US" altLang="ja-JP" sz="1200" dirty="0">
                <a:latin typeface="メイリオ" panose="020B0604030504040204" pitchFamily="50" charset="-128"/>
                <a:ea typeface="メイリオ" panose="020B0604030504040204" pitchFamily="50" charset="-128"/>
              </a:rPr>
              <a:t>APN</a:t>
            </a:r>
            <a:r>
              <a:rPr lang="ja-JP" altLang="en-US" sz="1200" dirty="0">
                <a:latin typeface="メイリオ" panose="020B0604030504040204" pitchFamily="50" charset="-128"/>
                <a:ea typeface="メイリオ" panose="020B0604030504040204" pitchFamily="50" charset="-128"/>
              </a:rPr>
              <a:t>、ユーザー名、パスワードは正しいでしょうか。</a:t>
            </a:r>
            <a:endParaRPr lang="en-US" altLang="ja-JP" sz="12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DOCOMO</a:t>
            </a:r>
            <a:r>
              <a:rPr lang="ja-JP" altLang="en-US" sz="1200" dirty="0">
                <a:latin typeface="メイリオ" panose="020B0604030504040204" pitchFamily="50" charset="-128"/>
                <a:ea typeface="メイリオ" panose="020B0604030504040204" pitchFamily="50" charset="-128"/>
              </a:rPr>
              <a:t>系の通信データ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をご利用でしょうか。</a:t>
            </a:r>
            <a:endParaRPr lang="en-US" altLang="ja-JP" sz="16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A4F4C4B2-FD2C-47EB-AFEC-4A69FA25E870}"/>
              </a:ext>
            </a:extLst>
          </p:cNvPr>
          <p:cNvGrpSpPr/>
          <p:nvPr/>
        </p:nvGrpSpPr>
        <p:grpSpPr>
          <a:xfrm>
            <a:off x="5189388" y="1934832"/>
            <a:ext cx="1131810" cy="1782144"/>
            <a:chOff x="728629" y="3538001"/>
            <a:chExt cx="1131810" cy="1782144"/>
          </a:xfrm>
        </p:grpSpPr>
        <p:pic>
          <p:nvPicPr>
            <p:cNvPr id="7" name="図 6">
              <a:extLst>
                <a:ext uri="{FF2B5EF4-FFF2-40B4-BE49-F238E27FC236}">
                  <a16:creationId xmlns:a16="http://schemas.microsoft.com/office/drawing/2014/main" id="{60E7E309-698D-407F-BA44-1EBF8ED48076}"/>
                </a:ext>
              </a:extLst>
            </p:cNvPr>
            <p:cNvPicPr>
              <a:picLocks noChangeAspect="1"/>
            </p:cNvPicPr>
            <p:nvPr/>
          </p:nvPicPr>
          <p:blipFill>
            <a:blip r:embed="rId2"/>
            <a:stretch>
              <a:fillRect/>
            </a:stretch>
          </p:blipFill>
          <p:spPr>
            <a:xfrm>
              <a:off x="728629" y="3538001"/>
              <a:ext cx="1131810" cy="1782144"/>
            </a:xfrm>
            <a:prstGeom prst="rect">
              <a:avLst/>
            </a:prstGeom>
          </p:spPr>
        </p:pic>
        <p:sp>
          <p:nvSpPr>
            <p:cNvPr id="15" name="正方形/長方形 14">
              <a:extLst>
                <a:ext uri="{FF2B5EF4-FFF2-40B4-BE49-F238E27FC236}">
                  <a16:creationId xmlns:a16="http://schemas.microsoft.com/office/drawing/2014/main" id="{66A899B5-78B2-4C8F-930C-F38E4EDEF2BE}"/>
                </a:ext>
              </a:extLst>
            </p:cNvPr>
            <p:cNvSpPr/>
            <p:nvPr/>
          </p:nvSpPr>
          <p:spPr>
            <a:xfrm>
              <a:off x="785076" y="3550091"/>
              <a:ext cx="509458" cy="155629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テキスト ボックス 16">
            <a:extLst>
              <a:ext uri="{FF2B5EF4-FFF2-40B4-BE49-F238E27FC236}">
                <a16:creationId xmlns:a16="http://schemas.microsoft.com/office/drawing/2014/main" id="{4E4B640E-B64A-4B07-9FC4-7A21867CC422}"/>
              </a:ext>
            </a:extLst>
          </p:cNvPr>
          <p:cNvSpPr txBox="1"/>
          <p:nvPr/>
        </p:nvSpPr>
        <p:spPr>
          <a:xfrm>
            <a:off x="511006" y="4735599"/>
            <a:ext cx="5875507" cy="2554545"/>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LPWA</a:t>
            </a:r>
            <a:r>
              <a:rPr lang="ja-JP" altLang="en-US" sz="1600" b="1" dirty="0">
                <a:latin typeface="メイリオ" panose="020B0604030504040204" pitchFamily="50" charset="-128"/>
                <a:ea typeface="メイリオ" panose="020B0604030504040204" pitchFamily="50" charset="-128"/>
              </a:rPr>
              <a:t>の通信が失敗してしまう</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以下をご確認ください。</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ゲートウェイ端末がインターネット回線とつながっていますか。</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専用アンテナを雨量計測機にしっかりと取り付けておりますか。</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受信機とゲートウェイ端末が</a:t>
            </a:r>
            <a:r>
              <a:rPr lang="en-US" altLang="ja-JP" sz="1200" dirty="0">
                <a:latin typeface="メイリオ" panose="020B0604030504040204" pitchFamily="50" charset="-128"/>
                <a:ea typeface="メイリオ" panose="020B0604030504040204" pitchFamily="50" charset="-128"/>
              </a:rPr>
              <a:t>USB</a:t>
            </a:r>
            <a:r>
              <a:rPr lang="ja-JP" altLang="en-US" sz="1200" dirty="0">
                <a:latin typeface="メイリオ" panose="020B0604030504040204" pitchFamily="50" charset="-128"/>
                <a:ea typeface="メイリオ" panose="020B0604030504040204" pitchFamily="50" charset="-128"/>
              </a:rPr>
              <a:t>で接続されてますか。</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r>
              <a:rPr lang="ja-JP" altLang="en-US" sz="1200" dirty="0">
                <a:latin typeface="メイリオ" panose="020B0604030504040204" pitchFamily="50" charset="-128"/>
                <a:ea typeface="メイリオ" panose="020B0604030504040204" pitchFamily="50" charset="-128"/>
              </a:rPr>
              <a:t>雨量計本体と受信機の距離が近すぎたり、離れていませんか。</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1~3m</a:t>
            </a:r>
            <a:r>
              <a:rPr lang="ja-JP" altLang="en-US" sz="1200" dirty="0">
                <a:latin typeface="メイリオ" panose="020B0604030504040204" pitchFamily="50" charset="-128"/>
                <a:ea typeface="メイリオ" panose="020B0604030504040204" pitchFamily="50" charset="-128"/>
              </a:rPr>
              <a:t>以内の範囲で設定してみてお試しください。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Arial" panose="020B0604020202020204" pitchFamily="34" charset="0"/>
              <a:buChar char="•"/>
            </a:pPr>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09234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10672"/>
            <a:ext cx="5875507" cy="564205"/>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故障かなと思ったら</a:t>
            </a:r>
          </a:p>
        </p:txBody>
      </p:sp>
      <p:sp>
        <p:nvSpPr>
          <p:cNvPr id="4" name="テキスト ボックス 3">
            <a:extLst>
              <a:ext uri="{FF2B5EF4-FFF2-40B4-BE49-F238E27FC236}">
                <a16:creationId xmlns:a16="http://schemas.microsoft.com/office/drawing/2014/main" id="{00EBC209-A661-438B-AFF9-D1773338E63F}"/>
              </a:ext>
            </a:extLst>
          </p:cNvPr>
          <p:cNvSpPr txBox="1"/>
          <p:nvPr/>
        </p:nvSpPr>
        <p:spPr>
          <a:xfrm>
            <a:off x="511006" y="1310234"/>
            <a:ext cx="5875507" cy="415498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機器の不調や故障時のお問合せ先</a:t>
            </a:r>
            <a:endParaRPr lang="en-US" altLang="ja-JP" sz="16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モリトの製品情報・購入</a:t>
            </a:r>
            <a:endParaRPr lang="en-US" altLang="ja-JP" sz="1600" b="1" dirty="0">
              <a:latin typeface="メイリオ" panose="020B0604030504040204" pitchFamily="50" charset="-128"/>
              <a:ea typeface="メイリオ" panose="020B0604030504040204" pitchFamily="50" charset="-128"/>
            </a:endParaRPr>
          </a:p>
          <a:p>
            <a:endParaRPr lang="en-US" altLang="ja-JP"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販売元</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アイサーク株式会社</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111-0053</a:t>
            </a:r>
          </a:p>
          <a:p>
            <a:r>
              <a:rPr lang="ja-JP" altLang="en-US" sz="1200" dirty="0">
                <a:latin typeface="メイリオ" panose="020B0604030504040204" pitchFamily="50" charset="-128"/>
                <a:ea typeface="メイリオ" panose="020B0604030504040204" pitchFamily="50" charset="-128"/>
              </a:rPr>
              <a:t>東京都台東区浅草橋</a:t>
            </a:r>
            <a:r>
              <a:rPr lang="en-US" altLang="ja-JP" sz="1200" dirty="0">
                <a:latin typeface="メイリオ" panose="020B0604030504040204" pitchFamily="50" charset="-128"/>
                <a:ea typeface="メイリオ" panose="020B0604030504040204" pitchFamily="50" charset="-128"/>
              </a:rPr>
              <a:t>5-2-3 </a:t>
            </a:r>
            <a:r>
              <a:rPr lang="ja-JP" altLang="en-US" sz="1200" dirty="0">
                <a:latin typeface="メイリオ" panose="020B0604030504040204" pitchFamily="50" charset="-128"/>
                <a:ea typeface="メイリオ" panose="020B0604030504040204" pitchFamily="50" charset="-128"/>
              </a:rPr>
              <a:t>鈴和ビル</a:t>
            </a:r>
            <a:r>
              <a:rPr lang="en-US" altLang="ja-JP" sz="1200" dirty="0">
                <a:latin typeface="メイリオ" panose="020B0604030504040204" pitchFamily="50" charset="-128"/>
                <a:ea typeface="メイリオ" panose="020B0604030504040204" pitchFamily="50" charset="-128"/>
              </a:rPr>
              <a:t>5F</a:t>
            </a:r>
          </a:p>
          <a:p>
            <a:r>
              <a:rPr lang="en-US" altLang="ja-JP" sz="1200" dirty="0">
                <a:latin typeface="メイリオ" panose="020B0604030504040204" pitchFamily="50" charset="-128"/>
                <a:ea typeface="メイリオ" panose="020B0604030504040204" pitchFamily="50" charset="-128"/>
              </a:rPr>
              <a:t>TEL</a:t>
            </a: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03-5839-2431</a:t>
            </a:r>
          </a:p>
          <a:p>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https://www.i-tharc.co.jp</a:t>
            </a: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お問い合わせ先</a:t>
            </a:r>
            <a:r>
              <a:rPr lang="en-US" altLang="ja-JP" sz="1200" dirty="0">
                <a:latin typeface="メイリオ" panose="020B0604030504040204" pitchFamily="50" charset="-128"/>
                <a:ea typeface="メイリオ" panose="020B0604030504040204" pitchFamily="50" charset="-128"/>
              </a:rPr>
              <a:t>URL</a:t>
            </a:r>
          </a:p>
          <a:p>
            <a:endParaRPr lang="en-US" altLang="ja-JP" sz="1200" dirty="0">
              <a:latin typeface="メイリオ" panose="020B0604030504040204" pitchFamily="50" charset="-128"/>
              <a:ea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rPr>
              <a:t>https://www.i-tharc.co.jp/contact/</a:t>
            </a:r>
          </a:p>
          <a:p>
            <a:endParaRPr lang="en-US" altLang="ja-JP" sz="12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FE43CE51-7CD2-44E0-AE54-ACA3187F3560}"/>
              </a:ext>
            </a:extLst>
          </p:cNvPr>
          <p:cNvSpPr>
            <a:spLocks noGrp="1"/>
          </p:cNvSpPr>
          <p:nvPr>
            <p:ph type="sldNum" sz="quarter" idx="12"/>
          </p:nvPr>
        </p:nvSpPr>
        <p:spPr/>
        <p:txBody>
          <a:bodyPr/>
          <a:lstStyle/>
          <a:p>
            <a:fld id="{9DE922E8-CF14-294C-857A-00CAF9992402}" type="slidenum">
              <a:rPr kumimoji="1" lang="ja-JP" altLang="en-US" smtClean="0"/>
              <a:t>28</a:t>
            </a:fld>
            <a:endParaRPr kumimoji="1" lang="ja-JP" altLang="en-US"/>
          </a:p>
        </p:txBody>
      </p:sp>
    </p:spTree>
    <p:extLst>
      <p:ext uri="{BB962C8B-B14F-4D97-AF65-F5344CB8AC3E}">
        <p14:creationId xmlns:p14="http://schemas.microsoft.com/office/powerpoint/2010/main" val="678029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372706"/>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400" dirty="0">
                <a:solidFill>
                  <a:schemeClr val="tx1"/>
                </a:solidFill>
                <a:latin typeface="メイリオ" panose="020B0604030504040204" pitchFamily="50" charset="-128"/>
                <a:ea typeface="メイリオ" panose="020B0604030504040204" pitchFamily="50" charset="-128"/>
              </a:rPr>
              <a:t>雨量計測機の設置準備</a:t>
            </a:r>
            <a:endParaRPr kumimoji="1" lang="ja-JP" altLang="en-US" sz="2400" dirty="0">
              <a:solidFill>
                <a:schemeClr val="tx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2505F1DA-6DB1-45CE-A365-ED83B04C63CA}"/>
              </a:ext>
            </a:extLst>
          </p:cNvPr>
          <p:cNvSpPr>
            <a:spLocks noGrp="1"/>
          </p:cNvSpPr>
          <p:nvPr>
            <p:ph type="sldNum" sz="quarter" idx="12"/>
          </p:nvPr>
        </p:nvSpPr>
        <p:spPr/>
        <p:txBody>
          <a:bodyPr/>
          <a:lstStyle/>
          <a:p>
            <a:fld id="{9DE922E8-CF14-294C-857A-00CAF9992402}" type="slidenum">
              <a:rPr kumimoji="1" lang="ja-JP" altLang="en-US" smtClean="0"/>
              <a:t>3</a:t>
            </a:fld>
            <a:endParaRPr kumimoji="1" lang="ja-JP" altLang="en-US"/>
          </a:p>
        </p:txBody>
      </p:sp>
      <p:pic>
        <p:nvPicPr>
          <p:cNvPr id="5" name="図 4" descr="ナイフのcg&#10;&#10;中程度の精度で自動的に生成された説明">
            <a:extLst>
              <a:ext uri="{FF2B5EF4-FFF2-40B4-BE49-F238E27FC236}">
                <a16:creationId xmlns:a16="http://schemas.microsoft.com/office/drawing/2014/main" id="{2592BF19-B597-40F2-AD43-2B94BEE6311B}"/>
              </a:ext>
            </a:extLst>
          </p:cNvPr>
          <p:cNvPicPr>
            <a:picLocks noChangeAspect="1"/>
          </p:cNvPicPr>
          <p:nvPr/>
        </p:nvPicPr>
        <p:blipFill>
          <a:blip r:embed="rId2"/>
          <a:stretch>
            <a:fillRect/>
          </a:stretch>
        </p:blipFill>
        <p:spPr>
          <a:xfrm>
            <a:off x="1539319" y="3826209"/>
            <a:ext cx="803196" cy="797290"/>
          </a:xfrm>
          <a:prstGeom prst="rect">
            <a:avLst/>
          </a:prstGeom>
        </p:spPr>
      </p:pic>
      <p:sp>
        <p:nvSpPr>
          <p:cNvPr id="6" name="テキスト ボックス 5">
            <a:extLst>
              <a:ext uri="{FF2B5EF4-FFF2-40B4-BE49-F238E27FC236}">
                <a16:creationId xmlns:a16="http://schemas.microsoft.com/office/drawing/2014/main" id="{AD76D6E7-2315-417D-A3E0-36E835061587}"/>
              </a:ext>
            </a:extLst>
          </p:cNvPr>
          <p:cNvSpPr txBox="1"/>
          <p:nvPr/>
        </p:nvSpPr>
        <p:spPr>
          <a:xfrm>
            <a:off x="731454" y="1453573"/>
            <a:ext cx="5395090" cy="2000548"/>
          </a:xfrm>
          <a:prstGeom prst="rect">
            <a:avLst/>
          </a:prstGeom>
          <a:noFill/>
        </p:spPr>
        <p:txBody>
          <a:bodyPr wrap="square">
            <a:spAutoFit/>
          </a:bodyPr>
          <a:lstStyle/>
          <a:p>
            <a:r>
              <a:rPr lang="en-US" altLang="ja-JP" sz="2000" b="1" dirty="0">
                <a:solidFill>
                  <a:schemeClr val="accent2">
                    <a:lumMod val="60000"/>
                    <a:lumOff val="40000"/>
                  </a:schemeClr>
                </a:solidFill>
                <a:latin typeface="メイリオ" panose="020B0604030504040204" pitchFamily="50" charset="-128"/>
                <a:ea typeface="メイリオ" panose="020B0604030504040204" pitchFamily="50" charset="-128"/>
              </a:rPr>
              <a:t>Wi-Fi</a:t>
            </a:r>
            <a:r>
              <a:rPr lang="ja-JP" altLang="en-US" sz="2000" b="1" dirty="0">
                <a:solidFill>
                  <a:schemeClr val="accent2">
                    <a:lumMod val="60000"/>
                    <a:lumOff val="40000"/>
                  </a:schemeClr>
                </a:solidFill>
                <a:latin typeface="メイリオ" panose="020B0604030504040204" pitchFamily="50" charset="-128"/>
                <a:ea typeface="メイリオ" panose="020B0604030504040204" pitchFamily="50" charset="-128"/>
              </a:rPr>
              <a:t>版をご購入の方</a:t>
            </a:r>
            <a:endParaRPr lang="en-US" altLang="ja-JP" sz="2000" b="1" dirty="0">
              <a:solidFill>
                <a:schemeClr val="accent2">
                  <a:lumMod val="60000"/>
                  <a:lumOff val="40000"/>
                </a:schemeClr>
              </a:solidFill>
              <a:latin typeface="メイリオ" panose="020B0604030504040204" pitchFamily="50" charset="-128"/>
              <a:ea typeface="メイリオ" panose="020B0604030504040204" pitchFamily="50" charset="-128"/>
            </a:endParaRPr>
          </a:p>
          <a:p>
            <a:br>
              <a:rPr lang="en-US" altLang="ja-JP" sz="1400" dirty="0">
                <a:latin typeface="メイリオ" panose="020B0604030504040204" pitchFamily="50" charset="-128"/>
                <a:ea typeface="メイリオ" panose="020B0604030504040204" pitchFamily="50" charset="-128"/>
              </a:rPr>
            </a:b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5GHz</a:t>
            </a:r>
            <a:r>
              <a:rPr lang="ja-JP" altLang="en-US" sz="1400" dirty="0">
                <a:latin typeface="メイリオ" panose="020B0604030504040204" pitchFamily="50" charset="-128"/>
                <a:ea typeface="メイリオ" panose="020B0604030504040204" pitchFamily="50" charset="-128"/>
              </a:rPr>
              <a:t>帯ではなく</a:t>
            </a:r>
            <a:r>
              <a:rPr lang="en-US" altLang="ja-JP" sz="1400" dirty="0">
                <a:latin typeface="メイリオ" panose="020B0604030504040204" pitchFamily="50" charset="-128"/>
                <a:ea typeface="メイリオ" panose="020B0604030504040204" pitchFamily="50" charset="-128"/>
              </a:rPr>
              <a:t>,</a:t>
            </a:r>
            <a:r>
              <a:rPr lang="en-US" altLang="ja-JP" sz="1400" b="1" dirty="0">
                <a:latin typeface="メイリオ" panose="020B0604030504040204" pitchFamily="50" charset="-128"/>
                <a:ea typeface="メイリオ" panose="020B0604030504040204" pitchFamily="50" charset="-128"/>
              </a:rPr>
              <a:t>2.4GHz</a:t>
            </a:r>
            <a:r>
              <a:rPr lang="ja-JP" altLang="en-US" sz="1400" b="1" dirty="0">
                <a:latin typeface="メイリオ" panose="020B0604030504040204" pitchFamily="50" charset="-128"/>
                <a:ea typeface="メイリオ" panose="020B0604030504040204" pitchFamily="50" charset="-128"/>
              </a:rPr>
              <a:t>帯</a:t>
            </a:r>
            <a:r>
              <a:rPr lang="ja-JP" altLang="en-US" sz="1400" dirty="0">
                <a:latin typeface="メイリオ" panose="020B0604030504040204" pitchFamily="50" charset="-128"/>
                <a:ea typeface="メイリオ" panose="020B0604030504040204" pitchFamily="50" charset="-128"/>
              </a:rPr>
              <a:t>をご利用ください。</a:t>
            </a:r>
            <a:endParaRPr lang="en-US" altLang="ja-JP" sz="1400" dirty="0">
              <a:latin typeface="メイリオ" panose="020B0604030504040204" pitchFamily="50" charset="-128"/>
              <a:ea typeface="メイリオ" panose="020B0604030504040204" pitchFamily="50" charset="-128"/>
            </a:endParaRPr>
          </a:p>
          <a:p>
            <a:endParaRPr lang="en-US" altLang="ja-JP" sz="1600" b="1" dirty="0">
              <a:solidFill>
                <a:srgbClr val="FFC000"/>
              </a:solidFill>
              <a:latin typeface="メイリオ" panose="020B0604030504040204" pitchFamily="50" charset="-128"/>
              <a:ea typeface="メイリオ" panose="020B0604030504040204" pitchFamily="50" charset="-128"/>
            </a:endParaRPr>
          </a:p>
          <a:p>
            <a:endParaRPr lang="en-US" altLang="ja-JP" sz="1600" b="1" dirty="0">
              <a:solidFill>
                <a:srgbClr val="FFC000"/>
              </a:solidFill>
              <a:latin typeface="メイリオ" panose="020B0604030504040204" pitchFamily="50" charset="-128"/>
              <a:ea typeface="メイリオ" panose="020B0604030504040204" pitchFamily="50" charset="-128"/>
            </a:endParaRPr>
          </a:p>
          <a:p>
            <a:r>
              <a:rPr lang="en-US" altLang="ja-JP" sz="2000" b="1" dirty="0">
                <a:solidFill>
                  <a:srgbClr val="FFC000"/>
                </a:solidFill>
                <a:latin typeface="メイリオ" panose="020B0604030504040204" pitchFamily="50" charset="-128"/>
                <a:ea typeface="メイリオ" panose="020B0604030504040204" pitchFamily="50" charset="-128"/>
              </a:rPr>
              <a:t>LTE</a:t>
            </a:r>
            <a:r>
              <a:rPr lang="ja-JP" altLang="en-US" sz="2000" b="1" dirty="0">
                <a:solidFill>
                  <a:srgbClr val="FFC000"/>
                </a:solidFill>
                <a:latin typeface="メイリオ" panose="020B0604030504040204" pitchFamily="50" charset="-128"/>
                <a:ea typeface="メイリオ" panose="020B0604030504040204" pitchFamily="50" charset="-128"/>
              </a:rPr>
              <a:t>版をご購入の方</a:t>
            </a:r>
            <a:endParaRPr lang="en-US" altLang="ja-JP" sz="1600" b="1" dirty="0">
              <a:solidFill>
                <a:srgbClr val="FFC000"/>
              </a:solidFill>
              <a:latin typeface="メイリオ" panose="020B0604030504040204" pitchFamily="50" charset="-128"/>
              <a:ea typeface="メイリオ" panose="020B0604030504040204" pitchFamily="50" charset="-128"/>
            </a:endParaRPr>
          </a:p>
          <a:p>
            <a:br>
              <a:rPr lang="en-US" altLang="ja-JP" sz="1200" b="1" dirty="0">
                <a:latin typeface="メイリオ" panose="020B0604030504040204" pitchFamily="50" charset="-128"/>
                <a:ea typeface="メイリオ" panose="020B0604030504040204" pitchFamily="50" charset="-128"/>
              </a:rPr>
            </a:br>
            <a:r>
              <a:rPr lang="ja-JP" altLang="en-US" sz="1200" b="1" dirty="0">
                <a:latin typeface="メイリオ" panose="020B0604030504040204" pitchFamily="50" charset="-128"/>
                <a:ea typeface="メイリオ" panose="020B0604030504040204" pitchFamily="50" charset="-128"/>
              </a:rPr>
              <a:t>　プラスドライバー</a:t>
            </a:r>
            <a:r>
              <a:rPr lang="ja-JP" altLang="en-US" sz="1200" dirty="0">
                <a:latin typeface="メイリオ" panose="020B0604030504040204" pitchFamily="50" charset="-128"/>
                <a:ea typeface="メイリオ" panose="020B0604030504040204" pitchFamily="50" charset="-128"/>
              </a:rPr>
              <a:t>が必要になりますのでご準備ください。</a:t>
            </a:r>
            <a:endParaRPr lang="en-US" altLang="ja-JP" sz="12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43D96DD7-4799-4C01-B23C-B0B43003EB7E}"/>
              </a:ext>
            </a:extLst>
          </p:cNvPr>
          <p:cNvSpPr txBox="1"/>
          <p:nvPr/>
        </p:nvSpPr>
        <p:spPr>
          <a:xfrm>
            <a:off x="731454" y="4953000"/>
            <a:ext cx="5486530" cy="1323439"/>
          </a:xfrm>
          <a:prstGeom prst="rect">
            <a:avLst/>
          </a:prstGeom>
          <a:noFill/>
        </p:spPr>
        <p:txBody>
          <a:bodyPr wrap="square">
            <a:spAutoFit/>
          </a:bodyPr>
          <a:lstStyle/>
          <a:p>
            <a:r>
              <a:rPr lang="en-US" altLang="ja-JP" sz="2000" b="1" dirty="0">
                <a:solidFill>
                  <a:schemeClr val="accent1">
                    <a:lumMod val="40000"/>
                    <a:lumOff val="60000"/>
                  </a:schemeClr>
                </a:solidFill>
                <a:latin typeface="メイリオ" panose="020B0604030504040204" pitchFamily="50" charset="-128"/>
                <a:ea typeface="メイリオ" panose="020B0604030504040204" pitchFamily="50" charset="-128"/>
              </a:rPr>
              <a:t>LPWA</a:t>
            </a:r>
            <a:r>
              <a:rPr lang="ja-JP" altLang="en-US" sz="2000" b="1" dirty="0">
                <a:solidFill>
                  <a:schemeClr val="accent1">
                    <a:lumMod val="40000"/>
                    <a:lumOff val="60000"/>
                  </a:schemeClr>
                </a:solidFill>
                <a:latin typeface="メイリオ" panose="020B0604030504040204" pitchFamily="50" charset="-128"/>
                <a:ea typeface="メイリオ" panose="020B0604030504040204" pitchFamily="50" charset="-128"/>
              </a:rPr>
              <a:t>版をご購入の方</a:t>
            </a:r>
            <a:endParaRPr lang="en-US" altLang="ja-JP" sz="1600" dirty="0">
              <a:latin typeface="メイリオ" panose="020B0604030504040204" pitchFamily="50" charset="-128"/>
              <a:ea typeface="メイリオ" panose="020B0604030504040204" pitchFamily="50" charset="-128"/>
            </a:endParaRPr>
          </a:p>
          <a:p>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インターネット回線が利用できる環境が必要となります。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LAN</a:t>
            </a:r>
            <a:r>
              <a:rPr lang="ja-JP" altLang="en-US" sz="1200" dirty="0">
                <a:latin typeface="メイリオ" panose="020B0604030504040204" pitchFamily="50" charset="-128"/>
                <a:ea typeface="メイリオ" panose="020B0604030504040204" pitchFamily="50" charset="-128"/>
              </a:rPr>
              <a:t>ケーブル、または</a:t>
            </a:r>
            <a:r>
              <a:rPr lang="en-US" altLang="ja-JP" sz="1200" dirty="0">
                <a:latin typeface="メイリオ" panose="020B0604030504040204" pitchFamily="50" charset="-128"/>
                <a:ea typeface="メイリオ" panose="020B0604030504040204" pitchFamily="50" charset="-128"/>
              </a:rPr>
              <a:t>Wi-Fi</a:t>
            </a:r>
            <a:r>
              <a:rPr lang="ja-JP" altLang="en-US" sz="1200" dirty="0">
                <a:latin typeface="メイリオ" panose="020B0604030504040204" pitchFamily="50" charset="-128"/>
                <a:ea typeface="メイリオ" panose="020B0604030504040204" pitchFamily="50" charset="-128"/>
              </a:rPr>
              <a:t>が利用できる環境をご用意ください。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ゲートウェイ端末をインターネット回線につなぐ作業が必要となります。</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3887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bg1"/>
                </a:solidFill>
                <a:latin typeface="メイリオ" panose="020B0604030504040204" pitchFamily="50" charset="-128"/>
                <a:ea typeface="メイリオ" panose="020B0604030504040204" pitchFamily="50" charset="-128"/>
              </a:rPr>
              <a:t>内容物のご確認</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2064AED5-0650-40C1-BFD8-BBA0108B2D60}"/>
              </a:ext>
            </a:extLst>
          </p:cNvPr>
          <p:cNvSpPr txBox="1"/>
          <p:nvPr/>
        </p:nvSpPr>
        <p:spPr>
          <a:xfrm>
            <a:off x="1114917" y="3918614"/>
            <a:ext cx="1515325" cy="307777"/>
          </a:xfrm>
          <a:prstGeom prst="rect">
            <a:avLst/>
          </a:prstGeom>
          <a:noFill/>
          <a:ln>
            <a:solidFill>
              <a:schemeClr val="bg1">
                <a:lumMod val="50000"/>
              </a:schemeClr>
            </a:solidFill>
          </a:ln>
        </p:spPr>
        <p:txBody>
          <a:bodyPr wrap="square" anchor="ctr">
            <a:spAutoFit/>
          </a:bodyP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雨量計測機</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2AB9416A-F756-4562-83FB-47E23258B22C}"/>
              </a:ext>
            </a:extLst>
          </p:cNvPr>
          <p:cNvSpPr txBox="1"/>
          <p:nvPr/>
        </p:nvSpPr>
        <p:spPr>
          <a:xfrm>
            <a:off x="3540398" y="6911998"/>
            <a:ext cx="1325336" cy="307777"/>
          </a:xfrm>
          <a:prstGeom prst="rect">
            <a:avLst/>
          </a:prstGeom>
          <a:noFill/>
          <a:ln>
            <a:solidFill>
              <a:schemeClr val="bg1">
                <a:lumMod val="50000"/>
              </a:schemeClr>
            </a:solidFill>
          </a:ln>
        </p:spPr>
        <p:txBody>
          <a:bodyPr wrap="square" anchor="ctr">
            <a:spAutoFit/>
          </a:bodyP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ゴミ除け網</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4</a:t>
            </a:fld>
            <a:endParaRPr kumimoji="1" lang="ja-JP" altLang="en-US"/>
          </a:p>
        </p:txBody>
      </p:sp>
      <p:pic>
        <p:nvPicPr>
          <p:cNvPr id="6" name="図 5" descr="屋内, テーブル, 座る, カウンター が含まれている画像&#10;&#10;自動的に生成された説明">
            <a:extLst>
              <a:ext uri="{FF2B5EF4-FFF2-40B4-BE49-F238E27FC236}">
                <a16:creationId xmlns:a16="http://schemas.microsoft.com/office/drawing/2014/main" id="{A4C6F392-2EFB-4648-BB0E-5A3C51FFAE4F}"/>
              </a:ext>
            </a:extLst>
          </p:cNvPr>
          <p:cNvPicPr>
            <a:picLocks noChangeAspect="1"/>
          </p:cNvPicPr>
          <p:nvPr/>
        </p:nvPicPr>
        <p:blipFill>
          <a:blip r:embed="rId2"/>
          <a:stretch>
            <a:fillRect/>
          </a:stretch>
        </p:blipFill>
        <p:spPr>
          <a:xfrm rot="16200000">
            <a:off x="674976" y="1814946"/>
            <a:ext cx="2395209" cy="1470418"/>
          </a:xfrm>
          <a:prstGeom prst="rect">
            <a:avLst/>
          </a:prstGeom>
        </p:spPr>
      </p:pic>
      <p:pic>
        <p:nvPicPr>
          <p:cNvPr id="3074" name="図 1">
            <a:extLst>
              <a:ext uri="{FF2B5EF4-FFF2-40B4-BE49-F238E27FC236}">
                <a16:creationId xmlns:a16="http://schemas.microsoft.com/office/drawing/2014/main" id="{52FA2906-58B6-4487-8BA7-8D838E6EB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9893" y="5129064"/>
            <a:ext cx="1386347" cy="154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図 1">
            <a:extLst>
              <a:ext uri="{FF2B5EF4-FFF2-40B4-BE49-F238E27FC236}">
                <a16:creationId xmlns:a16="http://schemas.microsoft.com/office/drawing/2014/main" id="{BDF5961E-81AD-475A-A103-34D8AEC08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652" y="1342447"/>
            <a:ext cx="2255611" cy="209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テキスト ボックス 26">
            <a:extLst>
              <a:ext uri="{FF2B5EF4-FFF2-40B4-BE49-F238E27FC236}">
                <a16:creationId xmlns:a16="http://schemas.microsoft.com/office/drawing/2014/main" id="{9B2B8823-59CF-4017-AD2F-FAF17D9F6D72}"/>
              </a:ext>
            </a:extLst>
          </p:cNvPr>
          <p:cNvSpPr txBox="1"/>
          <p:nvPr/>
        </p:nvSpPr>
        <p:spPr>
          <a:xfrm>
            <a:off x="3910054" y="3568046"/>
            <a:ext cx="1682806" cy="523220"/>
          </a:xfrm>
          <a:prstGeom prst="rect">
            <a:avLst/>
          </a:prstGeom>
          <a:noFill/>
          <a:ln>
            <a:solidFill>
              <a:schemeClr val="bg1">
                <a:lumMod val="50000"/>
              </a:schemeClr>
            </a:solidFill>
          </a:ln>
        </p:spPr>
        <p:txBody>
          <a:bodyPr wrap="square" anchor="ctr">
            <a:spAutoFit/>
          </a:bodyPr>
          <a:lstStyle/>
          <a:p>
            <a:pPr algn="ctr"/>
            <a:r>
              <a:rPr lang="ja-JP" altLang="en-US" sz="1400" dirty="0">
                <a:solidFill>
                  <a:schemeClr val="bg1">
                    <a:lumMod val="50000"/>
                  </a:schemeClr>
                </a:solidFill>
                <a:latin typeface="メイリオ" panose="020B0604030504040204" pitchFamily="50" charset="-128"/>
                <a:ea typeface="メイリオ" panose="020B0604030504040204" pitchFamily="50" charset="-128"/>
              </a:rPr>
              <a:t>中継ケーブル </a:t>
            </a:r>
            <a:r>
              <a:rPr lang="en-US" altLang="ja-JP" sz="1400" dirty="0">
                <a:solidFill>
                  <a:schemeClr val="bg1">
                    <a:lumMod val="50000"/>
                  </a:schemeClr>
                </a:solidFill>
                <a:latin typeface="メイリオ" panose="020B0604030504040204" pitchFamily="50" charset="-128"/>
                <a:ea typeface="メイリオ" panose="020B0604030504040204" pitchFamily="50" charset="-128"/>
              </a:rPr>
              <a:t> AC/DC</a:t>
            </a:r>
            <a:r>
              <a:rPr lang="ja-JP" altLang="en-US" sz="1400" dirty="0">
                <a:solidFill>
                  <a:schemeClr val="bg1">
                    <a:lumMod val="50000"/>
                  </a:schemeClr>
                </a:solidFill>
                <a:latin typeface="メイリオ" panose="020B0604030504040204" pitchFamily="50" charset="-128"/>
                <a:ea typeface="メイリオ" panose="020B0604030504040204" pitchFamily="50" charset="-128"/>
              </a:rPr>
              <a:t>アダプタ</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1B0DAD25-B196-4302-B99F-A9BC55A6C18E}"/>
              </a:ext>
            </a:extLst>
          </p:cNvPr>
          <p:cNvSpPr txBox="1"/>
          <p:nvPr/>
        </p:nvSpPr>
        <p:spPr>
          <a:xfrm>
            <a:off x="844775" y="8926972"/>
            <a:ext cx="5330236" cy="338554"/>
          </a:xfrm>
          <a:prstGeom prst="rect">
            <a:avLst/>
          </a:prstGeom>
          <a:noFill/>
        </p:spPr>
        <p:txBody>
          <a:bodyPr wrap="square">
            <a:spAutoFit/>
          </a:bodyPr>
          <a:lstStyle/>
          <a:p>
            <a:pPr algn="ctr"/>
            <a:r>
              <a:rPr lang="ja-JP" altLang="en-US" sz="1600" b="1" dirty="0">
                <a:latin typeface="メイリオ" panose="020B0604030504040204" pitchFamily="50" charset="-128"/>
                <a:ea typeface="メイリオ" panose="020B0604030504040204" pitchFamily="50" charset="-128"/>
              </a:rPr>
              <a:t>内容物に不足している部品がないかご確認ください。</a:t>
            </a:r>
            <a:endParaRPr lang="en-US" altLang="ja-JP" sz="1600" b="1" dirty="0">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2898DEF4-3892-4E1B-897D-31AEB3B731E2}"/>
              </a:ext>
            </a:extLst>
          </p:cNvPr>
          <p:cNvPicPr>
            <a:picLocks noChangeAspect="1"/>
          </p:cNvPicPr>
          <p:nvPr/>
        </p:nvPicPr>
        <p:blipFill rotWithShape="1">
          <a:blip r:embed="rId5"/>
          <a:srcRect t="15889"/>
          <a:stretch/>
        </p:blipFill>
        <p:spPr>
          <a:xfrm>
            <a:off x="1341649" y="5057915"/>
            <a:ext cx="1157600" cy="2766124"/>
          </a:xfrm>
          <a:prstGeom prst="rect">
            <a:avLst/>
          </a:prstGeom>
        </p:spPr>
      </p:pic>
      <p:sp>
        <p:nvSpPr>
          <p:cNvPr id="21" name="テキスト ボックス 20">
            <a:extLst>
              <a:ext uri="{FF2B5EF4-FFF2-40B4-BE49-F238E27FC236}">
                <a16:creationId xmlns:a16="http://schemas.microsoft.com/office/drawing/2014/main" id="{7C977D0F-C014-4301-AE5E-C6B22B9C5A48}"/>
              </a:ext>
            </a:extLst>
          </p:cNvPr>
          <p:cNvSpPr txBox="1"/>
          <p:nvPr/>
        </p:nvSpPr>
        <p:spPr>
          <a:xfrm>
            <a:off x="1304906" y="7954695"/>
            <a:ext cx="1325336" cy="307777"/>
          </a:xfrm>
          <a:prstGeom prst="rect">
            <a:avLst/>
          </a:prstGeom>
          <a:noFill/>
          <a:ln>
            <a:solidFill>
              <a:schemeClr val="bg1">
                <a:lumMod val="50000"/>
              </a:schemeClr>
            </a:solidFill>
          </a:ln>
        </p:spPr>
        <p:txBody>
          <a:bodyPr wrap="square" anchor="ctr">
            <a:spAutoFit/>
          </a:bodyPr>
          <a:lstStyle/>
          <a:p>
            <a:pPr algn="ctr"/>
            <a:r>
              <a:rPr kumimoji="1" lang="ja-JP" altLang="en-US" sz="1400" dirty="0">
                <a:solidFill>
                  <a:schemeClr val="bg1">
                    <a:lumMod val="50000"/>
                  </a:schemeClr>
                </a:solidFill>
                <a:latin typeface="メイリオ" panose="020B0604030504040204" pitchFamily="50" charset="-128"/>
                <a:ea typeface="メイリオ" panose="020B0604030504040204" pitchFamily="50" charset="-128"/>
              </a:rPr>
              <a:t>雨量計ポスト</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EF5A2F61-6918-4A7B-A6EC-DBA971F1E190}"/>
              </a:ext>
            </a:extLst>
          </p:cNvPr>
          <p:cNvSpPr/>
          <p:nvPr/>
        </p:nvSpPr>
        <p:spPr>
          <a:xfrm>
            <a:off x="941116" y="4765389"/>
            <a:ext cx="4323215" cy="3826014"/>
          </a:xfrm>
          <a:prstGeom prst="rect">
            <a:avLst/>
          </a:prstGeom>
          <a:noFill/>
          <a:ln>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F8D1762-C3C7-4D7E-BB80-9D14D367F835}"/>
              </a:ext>
            </a:extLst>
          </p:cNvPr>
          <p:cNvSpPr txBox="1"/>
          <p:nvPr/>
        </p:nvSpPr>
        <p:spPr>
          <a:xfrm>
            <a:off x="1120344" y="4586865"/>
            <a:ext cx="1852144" cy="346249"/>
          </a:xfrm>
          <a:prstGeom prst="rect">
            <a:avLst/>
          </a:prstGeom>
          <a:solidFill>
            <a:schemeClr val="bg1">
              <a:lumMod val="75000"/>
            </a:schemeClr>
          </a:solidFill>
          <a:ln>
            <a:noFill/>
          </a:ln>
        </p:spPr>
        <p:txBody>
          <a:bodyPr wrap="square">
            <a:spAutoFit/>
          </a:bodyPr>
          <a:lstStyle/>
          <a:p>
            <a:pPr algn="ctr">
              <a:lnSpc>
                <a:spcPct val="150000"/>
              </a:lnSpc>
            </a:pPr>
            <a:r>
              <a:rPr lang="ja-JP" altLang="en-US" sz="1200" dirty="0">
                <a:solidFill>
                  <a:schemeClr val="bg1"/>
                </a:solidFill>
                <a:latin typeface="メイリオ" panose="020B0604030504040204" pitchFamily="50" charset="-128"/>
                <a:ea typeface="メイリオ" panose="020B0604030504040204" pitchFamily="50" charset="-128"/>
              </a:rPr>
              <a:t>オプション購入品</a:t>
            </a:r>
            <a:endParaRPr lang="en-US" altLang="ja-JP" sz="12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5377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各接続タイプ</a:t>
            </a:r>
            <a:r>
              <a:rPr lang="ja-JP" altLang="en-US" sz="2000" dirty="0">
                <a:solidFill>
                  <a:schemeClr val="bg1"/>
                </a:solidFill>
                <a:latin typeface="メイリオ" panose="020B0604030504040204" pitchFamily="50" charset="-128"/>
                <a:ea typeface="メイリオ" panose="020B0604030504040204" pitchFamily="50" charset="-128"/>
              </a:rPr>
              <a:t>別</a:t>
            </a:r>
            <a:r>
              <a:rPr kumimoji="1" lang="ja-JP" altLang="en-US" sz="2000" dirty="0">
                <a:solidFill>
                  <a:schemeClr val="bg1"/>
                </a:solidFill>
                <a:latin typeface="メイリオ" panose="020B0604030504040204" pitchFamily="50" charset="-128"/>
                <a:ea typeface="メイリオ" panose="020B0604030504040204" pitchFamily="50" charset="-128"/>
              </a:rPr>
              <a:t>の準備</a:t>
            </a:r>
          </a:p>
        </p:txBody>
      </p:sp>
      <p:sp>
        <p:nvSpPr>
          <p:cNvPr id="14" name="スライド番号プレースホルダー 13">
            <a:extLst>
              <a:ext uri="{FF2B5EF4-FFF2-40B4-BE49-F238E27FC236}">
                <a16:creationId xmlns:a16="http://schemas.microsoft.com/office/drawing/2014/main" id="{7D33FAAF-8374-40F2-A12D-4588E090CD48}"/>
              </a:ext>
            </a:extLst>
          </p:cNvPr>
          <p:cNvSpPr>
            <a:spLocks noGrp="1"/>
          </p:cNvSpPr>
          <p:nvPr>
            <p:ph type="sldNum" sz="quarter" idx="12"/>
          </p:nvPr>
        </p:nvSpPr>
        <p:spPr/>
        <p:txBody>
          <a:bodyPr/>
          <a:lstStyle/>
          <a:p>
            <a:fld id="{9DE922E8-CF14-294C-857A-00CAF9992402}" type="slidenum">
              <a:rPr kumimoji="1" lang="ja-JP" altLang="en-US" smtClean="0"/>
              <a:t>5</a:t>
            </a:fld>
            <a:endParaRPr kumimoji="1" lang="ja-JP" altLang="en-US"/>
          </a:p>
        </p:txBody>
      </p:sp>
      <p:sp>
        <p:nvSpPr>
          <p:cNvPr id="22" name="角丸四角形 1">
            <a:extLst>
              <a:ext uri="{FF2B5EF4-FFF2-40B4-BE49-F238E27FC236}">
                <a16:creationId xmlns:a16="http://schemas.microsoft.com/office/drawing/2014/main" id="{4E7EF714-1B61-48B6-8399-E1A96AF3F380}"/>
              </a:ext>
            </a:extLst>
          </p:cNvPr>
          <p:cNvSpPr/>
          <p:nvPr/>
        </p:nvSpPr>
        <p:spPr>
          <a:xfrm>
            <a:off x="969664" y="2061756"/>
            <a:ext cx="4784535" cy="358532"/>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メイリオ" panose="020B0604030504040204" pitchFamily="50" charset="-128"/>
                <a:ea typeface="メイリオ" panose="020B0604030504040204" pitchFamily="50" charset="-128"/>
              </a:rPr>
              <a:t>LTE</a:t>
            </a:r>
            <a:r>
              <a:rPr lang="ja-JP" altLang="en-US" sz="1400" dirty="0">
                <a:solidFill>
                  <a:schemeClr val="tx1"/>
                </a:solidFill>
                <a:latin typeface="メイリオ" panose="020B0604030504040204" pitchFamily="50" charset="-128"/>
                <a:ea typeface="メイリオ" panose="020B0604030504040204" pitchFamily="50" charset="-128"/>
              </a:rPr>
              <a:t>版をご購入の方は </a:t>
            </a:r>
            <a:r>
              <a:rPr lang="en-US" altLang="ja-JP" sz="1400" dirty="0">
                <a:solidFill>
                  <a:schemeClr val="tx1"/>
                </a:solidFill>
                <a:latin typeface="メイリオ" panose="020B0604030504040204" pitchFamily="50" charset="-128"/>
                <a:ea typeface="メイリオ" panose="020B0604030504040204" pitchFamily="50" charset="-128"/>
              </a:rPr>
              <a:t>P7 </a:t>
            </a:r>
            <a:r>
              <a:rPr lang="ja-JP" altLang="en-US" sz="1400" dirty="0">
                <a:solidFill>
                  <a:schemeClr val="tx1"/>
                </a:solidFill>
                <a:latin typeface="メイリオ" panose="020B0604030504040204" pitchFamily="50" charset="-128"/>
                <a:ea typeface="メイリオ" panose="020B0604030504040204" pitchFamily="50" charset="-128"/>
              </a:rPr>
              <a:t>へ</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3" name="角丸四角形 1">
            <a:extLst>
              <a:ext uri="{FF2B5EF4-FFF2-40B4-BE49-F238E27FC236}">
                <a16:creationId xmlns:a16="http://schemas.microsoft.com/office/drawing/2014/main" id="{CE37DFF2-D8DB-41D8-8D0F-231DD81C8E3F}"/>
              </a:ext>
            </a:extLst>
          </p:cNvPr>
          <p:cNvSpPr/>
          <p:nvPr/>
        </p:nvSpPr>
        <p:spPr>
          <a:xfrm>
            <a:off x="969665" y="2623374"/>
            <a:ext cx="4784534" cy="358533"/>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メイリオ" panose="020B0604030504040204" pitchFamily="50" charset="-128"/>
                <a:ea typeface="メイリオ" panose="020B0604030504040204" pitchFamily="50" charset="-128"/>
              </a:rPr>
              <a:t>LPWA</a:t>
            </a:r>
            <a:r>
              <a:rPr lang="ja-JP" altLang="en-US" sz="1400" dirty="0">
                <a:solidFill>
                  <a:schemeClr val="tx1"/>
                </a:solidFill>
                <a:latin typeface="メイリオ" panose="020B0604030504040204" pitchFamily="50" charset="-128"/>
                <a:ea typeface="メイリオ" panose="020B0604030504040204" pitchFamily="50" charset="-128"/>
              </a:rPr>
              <a:t>版をご購入の方は </a:t>
            </a:r>
            <a:r>
              <a:rPr lang="en-US" altLang="ja-JP" sz="1400" dirty="0">
                <a:solidFill>
                  <a:schemeClr val="tx1"/>
                </a:solidFill>
                <a:latin typeface="メイリオ" panose="020B0604030504040204" pitchFamily="50" charset="-128"/>
                <a:ea typeface="メイリオ" panose="020B0604030504040204" pitchFamily="50" charset="-128"/>
              </a:rPr>
              <a:t>P11 </a:t>
            </a:r>
            <a:r>
              <a:rPr lang="ja-JP" altLang="en-US" sz="1400" dirty="0">
                <a:solidFill>
                  <a:schemeClr val="tx1"/>
                </a:solidFill>
                <a:latin typeface="メイリオ" panose="020B0604030504040204" pitchFamily="50" charset="-128"/>
                <a:ea typeface="メイリオ" panose="020B0604030504040204" pitchFamily="50" charset="-128"/>
              </a:rPr>
              <a:t>へ</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4" name="角丸四角形 1">
            <a:extLst>
              <a:ext uri="{FF2B5EF4-FFF2-40B4-BE49-F238E27FC236}">
                <a16:creationId xmlns:a16="http://schemas.microsoft.com/office/drawing/2014/main" id="{CCEFD3A1-CAEA-407B-B0A4-5757A0573069}"/>
              </a:ext>
            </a:extLst>
          </p:cNvPr>
          <p:cNvSpPr/>
          <p:nvPr/>
        </p:nvSpPr>
        <p:spPr>
          <a:xfrm>
            <a:off x="969665" y="1534925"/>
            <a:ext cx="4784536" cy="358532"/>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400" dirty="0">
                <a:solidFill>
                  <a:schemeClr val="tx1"/>
                </a:solidFill>
                <a:latin typeface="メイリオ" panose="020B0604030504040204" pitchFamily="50" charset="-128"/>
                <a:ea typeface="メイリオ" panose="020B0604030504040204" pitchFamily="50" charset="-128"/>
              </a:rPr>
              <a:t>Wi-Fi</a:t>
            </a:r>
            <a:r>
              <a:rPr lang="ja-JP" altLang="en-US" sz="1400" dirty="0">
                <a:solidFill>
                  <a:schemeClr val="tx1"/>
                </a:solidFill>
                <a:latin typeface="メイリオ" panose="020B0604030504040204" pitchFamily="50" charset="-128"/>
                <a:ea typeface="メイリオ" panose="020B0604030504040204" pitchFamily="50" charset="-128"/>
              </a:rPr>
              <a:t>版をご購入の方は このまま次のページ（</a:t>
            </a:r>
            <a:r>
              <a:rPr lang="en-US" altLang="ja-JP" sz="1400" dirty="0">
                <a:solidFill>
                  <a:schemeClr val="tx1"/>
                </a:solidFill>
                <a:latin typeface="メイリオ" panose="020B0604030504040204" pitchFamily="50" charset="-128"/>
                <a:ea typeface="メイリオ" panose="020B0604030504040204" pitchFamily="50" charset="-128"/>
              </a:rPr>
              <a:t>P6)</a:t>
            </a:r>
            <a:r>
              <a:rPr lang="ja-JP" altLang="en-US" sz="1400" dirty="0">
                <a:solidFill>
                  <a:schemeClr val="tx1"/>
                </a:solidFill>
                <a:latin typeface="メイリオ" panose="020B0604030504040204" pitchFamily="50" charset="-128"/>
                <a:ea typeface="メイリオ" panose="020B0604030504040204" pitchFamily="50" charset="-128"/>
              </a:rPr>
              <a:t>へ</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E9CBB362-4C08-4A1C-AE8F-62DCF2AEC95C}"/>
              </a:ext>
            </a:extLst>
          </p:cNvPr>
          <p:cNvSpPr txBox="1"/>
          <p:nvPr/>
        </p:nvSpPr>
        <p:spPr>
          <a:xfrm>
            <a:off x="682924" y="1534925"/>
            <a:ext cx="704039" cy="369332"/>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　</a:t>
            </a:r>
          </a:p>
        </p:txBody>
      </p:sp>
      <p:sp>
        <p:nvSpPr>
          <p:cNvPr id="26" name="テキスト ボックス 25">
            <a:extLst>
              <a:ext uri="{FF2B5EF4-FFF2-40B4-BE49-F238E27FC236}">
                <a16:creationId xmlns:a16="http://schemas.microsoft.com/office/drawing/2014/main" id="{E1017DC0-4491-4ECF-86FA-CEA04CDE4FA3}"/>
              </a:ext>
            </a:extLst>
          </p:cNvPr>
          <p:cNvSpPr txBox="1"/>
          <p:nvPr/>
        </p:nvSpPr>
        <p:spPr>
          <a:xfrm>
            <a:off x="682923" y="2072556"/>
            <a:ext cx="704039" cy="369332"/>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　</a:t>
            </a:r>
          </a:p>
        </p:txBody>
      </p:sp>
      <p:sp>
        <p:nvSpPr>
          <p:cNvPr id="28" name="テキスト ボックス 27">
            <a:extLst>
              <a:ext uri="{FF2B5EF4-FFF2-40B4-BE49-F238E27FC236}">
                <a16:creationId xmlns:a16="http://schemas.microsoft.com/office/drawing/2014/main" id="{EEC1C56C-EDC5-4690-9952-AF820FF52BC2}"/>
              </a:ext>
            </a:extLst>
          </p:cNvPr>
          <p:cNvSpPr txBox="1"/>
          <p:nvPr/>
        </p:nvSpPr>
        <p:spPr>
          <a:xfrm>
            <a:off x="682922" y="2597661"/>
            <a:ext cx="704039" cy="369332"/>
          </a:xfrm>
          <a:prstGeom prst="rect">
            <a:avLst/>
          </a:prstGeom>
          <a:noFill/>
        </p:spPr>
        <p:txBody>
          <a:bodyPr wrap="none" rtlCol="0">
            <a:spAutoFit/>
          </a:bodyPr>
          <a:lstStyle/>
          <a:p>
            <a:pPr marL="285750" indent="-285750">
              <a:buFont typeface="Wingdings" panose="05000000000000000000" pitchFamily="2" charset="2"/>
              <a:buChar char="Ø"/>
            </a:pPr>
            <a:r>
              <a:rPr kumimoji="1" lang="ja-JP" altLang="en-US" dirty="0"/>
              <a:t>　</a:t>
            </a:r>
          </a:p>
        </p:txBody>
      </p:sp>
      <p:sp>
        <p:nvSpPr>
          <p:cNvPr id="31" name="正方形/長方形 30">
            <a:extLst>
              <a:ext uri="{FF2B5EF4-FFF2-40B4-BE49-F238E27FC236}">
                <a16:creationId xmlns:a16="http://schemas.microsoft.com/office/drawing/2014/main" id="{F511271A-DF10-457E-9DE0-D88E7BD72E5B}"/>
              </a:ext>
            </a:extLst>
          </p:cNvPr>
          <p:cNvSpPr/>
          <p:nvPr/>
        </p:nvSpPr>
        <p:spPr>
          <a:xfrm>
            <a:off x="1034942" y="4051609"/>
            <a:ext cx="4927682" cy="46874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DD106E34-52A2-4EDF-9466-F8DAC1D5B754}"/>
              </a:ext>
            </a:extLst>
          </p:cNvPr>
          <p:cNvSpPr txBox="1"/>
          <p:nvPr/>
        </p:nvSpPr>
        <p:spPr>
          <a:xfrm>
            <a:off x="1197758" y="4296170"/>
            <a:ext cx="4462484" cy="338554"/>
          </a:xfrm>
          <a:prstGeom prst="rect">
            <a:avLst/>
          </a:prstGeom>
          <a:noFill/>
        </p:spPr>
        <p:txBody>
          <a:bodyPr wrap="square">
            <a:spAutoFit/>
          </a:bodyPr>
          <a:lstStyle/>
          <a:p>
            <a:pPr algn="ctr"/>
            <a:r>
              <a:rPr lang="en-US" altLang="ja-JP" sz="1600" b="1" dirty="0">
                <a:latin typeface="メイリオ" panose="020B0604030504040204" pitchFamily="50" charset="-128"/>
                <a:ea typeface="メイリオ" panose="020B0604030504040204" pitchFamily="50" charset="-128"/>
              </a:rPr>
              <a:t>LTE</a:t>
            </a:r>
            <a:r>
              <a:rPr lang="ja-JP" altLang="en-US" sz="1600" b="1" dirty="0">
                <a:latin typeface="メイリオ" panose="020B0604030504040204" pitchFamily="50" charset="-128"/>
                <a:ea typeface="メイリオ" panose="020B0604030504040204" pitchFamily="50" charset="-128"/>
              </a:rPr>
              <a:t>版、</a:t>
            </a:r>
            <a:r>
              <a:rPr lang="en-US" altLang="ja-JP" sz="1600" b="1" dirty="0">
                <a:latin typeface="メイリオ" panose="020B0604030504040204" pitchFamily="50" charset="-128"/>
                <a:ea typeface="メイリオ" panose="020B0604030504040204" pitchFamily="50" charset="-128"/>
              </a:rPr>
              <a:t>LPWA</a:t>
            </a:r>
            <a:r>
              <a:rPr lang="ja-JP" altLang="en-US" sz="1600" b="1" dirty="0">
                <a:latin typeface="メイリオ" panose="020B0604030504040204" pitchFamily="50" charset="-128"/>
                <a:ea typeface="メイリオ" panose="020B0604030504040204" pitchFamily="50" charset="-128"/>
              </a:rPr>
              <a:t>版をご購入のお客様へ</a:t>
            </a:r>
            <a:endParaRPr lang="en-US" altLang="ja-JP" sz="16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F30A2FD6-5FBF-4672-8CC7-237CCA7966FA}"/>
              </a:ext>
            </a:extLst>
          </p:cNvPr>
          <p:cNvSpPr txBox="1"/>
          <p:nvPr/>
        </p:nvSpPr>
        <p:spPr>
          <a:xfrm>
            <a:off x="1122996" y="4649638"/>
            <a:ext cx="4839627" cy="3877985"/>
          </a:xfrm>
          <a:prstGeom prst="rect">
            <a:avLst/>
          </a:prstGeom>
          <a:noFill/>
        </p:spPr>
        <p:txBody>
          <a:bodyPr wrap="square">
            <a:spAutoFit/>
          </a:bodyPr>
          <a:lstStyle/>
          <a:p>
            <a:endParaRPr lang="en-US" altLang="ja-JP" sz="1200" dirty="0">
              <a:latin typeface="メイリオ" panose="020B0604030504040204" pitchFamily="50" charset="-128"/>
              <a:ea typeface="メイリオ" panose="020B0604030504040204" pitchFamily="50" charset="-128"/>
            </a:endParaRPr>
          </a:p>
          <a:p>
            <a:r>
              <a:rPr lang="en-US" altLang="ja-JP" sz="1400" b="1" dirty="0">
                <a:solidFill>
                  <a:srgbClr val="FF0000"/>
                </a:solidFill>
                <a:latin typeface="メイリオ" panose="020B0604030504040204" pitchFamily="50" charset="-128"/>
                <a:ea typeface="メイリオ" panose="020B0604030504040204" pitchFamily="50" charset="-128"/>
              </a:rPr>
              <a:t>P6</a:t>
            </a:r>
            <a:r>
              <a:rPr lang="ja-JP" altLang="en-US" sz="1400" b="1" dirty="0">
                <a:solidFill>
                  <a:srgbClr val="FF0000"/>
                </a:solidFill>
                <a:latin typeface="メイリオ" panose="020B0604030504040204" pitchFamily="50" charset="-128"/>
                <a:ea typeface="メイリオ" panose="020B0604030504040204" pitchFamily="50" charset="-128"/>
              </a:rPr>
              <a:t>の共通の作業を行う前に事前準備が必要となります。</a:t>
            </a:r>
            <a:endParaRPr lang="en-US" altLang="ja-JP" sz="1400" b="1" dirty="0">
              <a:solidFill>
                <a:srgbClr val="FF0000"/>
              </a:solidFill>
              <a:latin typeface="メイリオ" panose="020B0604030504040204" pitchFamily="50" charset="-128"/>
              <a:ea typeface="メイリオ" panose="020B0604030504040204" pitchFamily="50" charset="-128"/>
            </a:endParaRPr>
          </a:p>
          <a:p>
            <a:endParaRPr lang="en-US" altLang="ja-JP" sz="1200" b="1" dirty="0">
              <a:solidFill>
                <a:srgbClr val="FF0000"/>
              </a:solidFill>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LTE</a:t>
            </a:r>
            <a:r>
              <a:rPr lang="ja-JP" altLang="en-US" sz="1200" dirty="0">
                <a:latin typeface="メイリオ" panose="020B0604030504040204" pitchFamily="50" charset="-128"/>
                <a:ea typeface="メイリオ" panose="020B0604030504040204" pitchFamily="50" charset="-128"/>
              </a:rPr>
              <a:t>版の事前準備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契約したデータ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を端末基板に挿入するので、プラスドライバーが必要になります。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LPWA</a:t>
            </a:r>
            <a:r>
              <a:rPr lang="ja-JP" altLang="en-US" sz="1200" dirty="0">
                <a:latin typeface="メイリオ" panose="020B0604030504040204" pitchFamily="50" charset="-128"/>
                <a:ea typeface="メイリオ" panose="020B0604030504040204" pitchFamily="50" charset="-128"/>
              </a:rPr>
              <a:t>版の事前準備</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インターネット回線の</a:t>
            </a:r>
            <a:r>
              <a:rPr lang="en-US" altLang="ja-JP" sz="1200" dirty="0">
                <a:latin typeface="メイリオ" panose="020B0604030504040204" pitchFamily="50" charset="-128"/>
                <a:ea typeface="メイリオ" panose="020B0604030504040204" pitchFamily="50" charset="-128"/>
              </a:rPr>
              <a:t>LAN</a:t>
            </a:r>
            <a:r>
              <a:rPr lang="ja-JP" altLang="en-US" sz="1200" dirty="0">
                <a:latin typeface="メイリオ" panose="020B0604030504040204" pitchFamily="50" charset="-128"/>
                <a:ea typeface="メイリオ" panose="020B0604030504040204" pitchFamily="50" charset="-128"/>
              </a:rPr>
              <a:t>ケーブル</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受信機の設置と電源起動の作業</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それぞれ該当のページの事前準備を完了させ、</a:t>
            </a:r>
            <a:r>
              <a:rPr lang="en-US" altLang="ja-JP" sz="1200" b="1" dirty="0">
                <a:latin typeface="メイリオ" panose="020B0604030504040204" pitchFamily="50" charset="-128"/>
                <a:ea typeface="メイリオ" panose="020B0604030504040204" pitchFamily="50" charset="-128"/>
              </a:rPr>
              <a:t>P6</a:t>
            </a:r>
            <a:r>
              <a:rPr lang="ja-JP" altLang="en-US" sz="1200" b="1" dirty="0">
                <a:latin typeface="メイリオ" panose="020B0604030504040204" pitchFamily="50" charset="-128"/>
                <a:ea typeface="メイリオ" panose="020B0604030504040204" pitchFamily="50" charset="-128"/>
              </a:rPr>
              <a:t>の作業を行ってください。</a:t>
            </a:r>
            <a:endParaRPr lang="en-US" altLang="ja-JP" sz="12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22233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2FD0BCA-6106-42D4-A0A6-73557D84204F}"/>
              </a:ext>
            </a:extLst>
          </p:cNvPr>
          <p:cNvSpPr txBox="1"/>
          <p:nvPr/>
        </p:nvSpPr>
        <p:spPr>
          <a:xfrm>
            <a:off x="874425" y="4817500"/>
            <a:ext cx="5482429" cy="830997"/>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「雨量計測機本体」と「中継ケーブル」を図のように接続してください。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コードはしっかりと挿し込んで接続してください。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solidFill>
                  <a:srgbClr val="00B050"/>
                </a:solidFill>
                <a:latin typeface="メイリオ" panose="020B0604030504040204" pitchFamily="50" charset="-128"/>
                <a:ea typeface="メイリオ" panose="020B0604030504040204" pitchFamily="50" charset="-128"/>
              </a:rPr>
              <a:t>接続口の突起の位置が合うように差し込めるようになっています。外すときも同様に特記部分を押しながら引き抜いて外します。</a:t>
            </a:r>
            <a:endParaRPr lang="en-US" altLang="ja-JP" sz="1200" dirty="0">
              <a:solidFill>
                <a:srgbClr val="00B050"/>
              </a:solidFill>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5D2DC992-B81D-4C63-9A21-0B7CBEC7F7F8}"/>
              </a:ext>
            </a:extLst>
          </p:cNvPr>
          <p:cNvSpPr>
            <a:spLocks noGrp="1"/>
          </p:cNvSpPr>
          <p:nvPr>
            <p:ph type="sldNum" sz="quarter" idx="12"/>
          </p:nvPr>
        </p:nvSpPr>
        <p:spPr>
          <a:xfrm>
            <a:off x="4843463" y="8903100"/>
            <a:ext cx="1543050" cy="527403"/>
          </a:xfrm>
        </p:spPr>
        <p:txBody>
          <a:bodyPr/>
          <a:lstStyle/>
          <a:p>
            <a:fld id="{9DE922E8-CF14-294C-857A-00CAF9992402}" type="slidenum">
              <a:rPr kumimoji="1" lang="ja-JP" altLang="en-US" smtClean="0"/>
              <a:t>6</a:t>
            </a:fld>
            <a:endParaRPr kumimoji="1" lang="ja-JP" altLang="en-US"/>
          </a:p>
        </p:txBody>
      </p:sp>
      <p:sp>
        <p:nvSpPr>
          <p:cNvPr id="15" name="テキスト ボックス 14">
            <a:extLst>
              <a:ext uri="{FF2B5EF4-FFF2-40B4-BE49-F238E27FC236}">
                <a16:creationId xmlns:a16="http://schemas.microsoft.com/office/drawing/2014/main" id="{C0543F74-CF51-4669-838F-9F9BF5019A41}"/>
              </a:ext>
            </a:extLst>
          </p:cNvPr>
          <p:cNvSpPr txBox="1"/>
          <p:nvPr/>
        </p:nvSpPr>
        <p:spPr>
          <a:xfrm>
            <a:off x="938258" y="7892246"/>
            <a:ext cx="4805567" cy="830997"/>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「中継ケーブル」と「</a:t>
            </a:r>
            <a:r>
              <a:rPr lang="en-US" altLang="ja-JP" sz="1200" dirty="0">
                <a:solidFill>
                  <a:schemeClr val="tx1"/>
                </a:solidFill>
                <a:latin typeface="メイリオ" panose="020B0604030504040204" pitchFamily="50" charset="-128"/>
                <a:ea typeface="メイリオ" panose="020B0604030504040204" pitchFamily="50" charset="-128"/>
              </a:rPr>
              <a:t>AC/DC</a:t>
            </a:r>
            <a:r>
              <a:rPr lang="ja-JP" altLang="en-US" sz="1200" dirty="0">
                <a:solidFill>
                  <a:schemeClr val="tx1"/>
                </a:solidFill>
                <a:latin typeface="メイリオ" panose="020B0604030504040204" pitchFamily="50" charset="-128"/>
                <a:ea typeface="メイリオ" panose="020B0604030504040204" pitchFamily="50" charset="-128"/>
              </a:rPr>
              <a:t>アダプタ</a:t>
            </a:r>
            <a:r>
              <a:rPr lang="ja-JP" altLang="en-US" sz="1200" dirty="0">
                <a:latin typeface="メイリオ" panose="020B0604030504040204" pitchFamily="50" charset="-128"/>
                <a:ea typeface="メイリオ" panose="020B0604030504040204" pitchFamily="50" charset="-128"/>
              </a:rPr>
              <a:t>」を接続してください。</a:t>
            </a:r>
            <a:endParaRPr lang="en-US" altLang="ja-JP" sz="1200" dirty="0">
              <a:latin typeface="メイリオ" panose="020B0604030504040204" pitchFamily="50" charset="-128"/>
              <a:ea typeface="メイリオ" panose="020B0604030504040204" pitchFamily="50" charset="-128"/>
            </a:endParaRPr>
          </a:p>
          <a:p>
            <a:br>
              <a:rPr lang="en-US" altLang="ja-JP" sz="1200" dirty="0">
                <a:latin typeface="メイリオ" panose="020B0604030504040204" pitchFamily="50" charset="-128"/>
                <a:ea typeface="メイリオ" panose="020B0604030504040204" pitchFamily="50" charset="-128"/>
              </a:rPr>
            </a:b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以上で端末の準備は完了となります</a:t>
            </a:r>
            <a:endParaRPr lang="en-US" altLang="ja-JP" sz="1200" b="1" dirty="0">
              <a:latin typeface="メイリオ" panose="020B0604030504040204" pitchFamily="50" charset="-128"/>
              <a:ea typeface="メイリオ" panose="020B0604030504040204" pitchFamily="50" charset="-128"/>
            </a:endParaRPr>
          </a:p>
        </p:txBody>
      </p:sp>
      <p:grpSp>
        <p:nvGrpSpPr>
          <p:cNvPr id="10" name="グループ化 9">
            <a:extLst>
              <a:ext uri="{FF2B5EF4-FFF2-40B4-BE49-F238E27FC236}">
                <a16:creationId xmlns:a16="http://schemas.microsoft.com/office/drawing/2014/main" id="{C2222654-E688-4AAA-AA68-AF00F7D318AF}"/>
              </a:ext>
            </a:extLst>
          </p:cNvPr>
          <p:cNvGrpSpPr/>
          <p:nvPr/>
        </p:nvGrpSpPr>
        <p:grpSpPr>
          <a:xfrm>
            <a:off x="1208116" y="5673714"/>
            <a:ext cx="1582734" cy="2185159"/>
            <a:chOff x="826296" y="5654852"/>
            <a:chExt cx="2028345" cy="2800380"/>
          </a:xfrm>
        </p:grpSpPr>
        <p:pic>
          <p:nvPicPr>
            <p:cNvPr id="7" name="図 6" descr="屋内, 電子機器, テーブル, 座る が含まれている画像&#10;&#10;自動的に生成された説明">
              <a:extLst>
                <a:ext uri="{FF2B5EF4-FFF2-40B4-BE49-F238E27FC236}">
                  <a16:creationId xmlns:a16="http://schemas.microsoft.com/office/drawing/2014/main" id="{0D618231-B94A-45FA-9EFB-E890D6824924}"/>
                </a:ext>
              </a:extLst>
            </p:cNvPr>
            <p:cNvPicPr>
              <a:picLocks noChangeAspect="1"/>
            </p:cNvPicPr>
            <p:nvPr/>
          </p:nvPicPr>
          <p:blipFill>
            <a:blip r:embed="rId2"/>
            <a:stretch>
              <a:fillRect/>
            </a:stretch>
          </p:blipFill>
          <p:spPr>
            <a:xfrm>
              <a:off x="826296" y="5654852"/>
              <a:ext cx="2028345" cy="2800380"/>
            </a:xfrm>
            <a:prstGeom prst="rect">
              <a:avLst/>
            </a:prstGeom>
          </p:spPr>
        </p:pic>
        <p:sp>
          <p:nvSpPr>
            <p:cNvPr id="18" name="正方形/長方形 17">
              <a:extLst>
                <a:ext uri="{FF2B5EF4-FFF2-40B4-BE49-F238E27FC236}">
                  <a16:creationId xmlns:a16="http://schemas.microsoft.com/office/drawing/2014/main" id="{6048D840-9C6B-4947-8850-48130BCA13AA}"/>
                </a:ext>
              </a:extLst>
            </p:cNvPr>
            <p:cNvSpPr/>
            <p:nvPr/>
          </p:nvSpPr>
          <p:spPr>
            <a:xfrm>
              <a:off x="1089871" y="6955352"/>
              <a:ext cx="553168" cy="7918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78697688-E88B-4E08-86F1-386F75636F94}"/>
              </a:ext>
            </a:extLst>
          </p:cNvPr>
          <p:cNvSpPr txBox="1"/>
          <p:nvPr/>
        </p:nvSpPr>
        <p:spPr>
          <a:xfrm>
            <a:off x="576571" y="1347596"/>
            <a:ext cx="5747823" cy="1200329"/>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Wi-Fi</a:t>
            </a:r>
            <a:r>
              <a:rPr lang="ja-JP" altLang="en-US" sz="1600" b="1" dirty="0">
                <a:latin typeface="メイリオ" panose="020B0604030504040204" pitchFamily="50" charset="-128"/>
                <a:ea typeface="メイリオ" panose="020B0604030504040204" pitchFamily="50" charset="-128"/>
              </a:rPr>
              <a:t>版」「</a:t>
            </a:r>
            <a:r>
              <a:rPr lang="en-US" altLang="ja-JP" sz="1600" b="1" dirty="0">
                <a:latin typeface="メイリオ" panose="020B0604030504040204" pitchFamily="50" charset="-128"/>
                <a:ea typeface="メイリオ" panose="020B0604030504040204" pitchFamily="50" charset="-128"/>
              </a:rPr>
              <a:t>LTE</a:t>
            </a:r>
            <a:r>
              <a:rPr lang="ja-JP" altLang="en-US" sz="1600" b="1" dirty="0">
                <a:latin typeface="メイリオ" panose="020B0604030504040204" pitchFamily="50" charset="-128"/>
                <a:ea typeface="メイリオ" panose="020B0604030504040204" pitchFamily="50" charset="-128"/>
              </a:rPr>
              <a:t>版」「</a:t>
            </a:r>
            <a:r>
              <a:rPr lang="en-US" altLang="ja-JP" sz="1600" b="1" dirty="0">
                <a:latin typeface="メイリオ" panose="020B0604030504040204" pitchFamily="50" charset="-128"/>
                <a:ea typeface="メイリオ" panose="020B0604030504040204" pitchFamily="50" charset="-128"/>
              </a:rPr>
              <a:t>LPWA</a:t>
            </a:r>
            <a:r>
              <a:rPr lang="ja-JP" altLang="en-US" sz="1600" b="1" dirty="0">
                <a:latin typeface="メイリオ" panose="020B0604030504040204" pitchFamily="50" charset="-128"/>
                <a:ea typeface="メイリオ" panose="020B0604030504040204" pitchFamily="50" charset="-128"/>
              </a:rPr>
              <a:t>版」共通の準備になります。</a:t>
            </a:r>
            <a:endParaRPr lang="en-US" altLang="ja-JP" sz="1600" b="1" dirty="0">
              <a:latin typeface="メイリオ" panose="020B0604030504040204" pitchFamily="50" charset="-128"/>
              <a:ea typeface="メイリオ" panose="020B0604030504040204" pitchFamily="50" charset="-128"/>
            </a:endParaRPr>
          </a:p>
          <a:p>
            <a:br>
              <a:rPr lang="en-US" altLang="ja-JP" sz="1400" b="1" dirty="0">
                <a:latin typeface="メイリオ" panose="020B0604030504040204" pitchFamily="50" charset="-128"/>
                <a:ea typeface="メイリオ" panose="020B0604030504040204" pitchFamily="50" charset="-128"/>
              </a:rPr>
            </a:br>
            <a:r>
              <a:rPr lang="ja-JP" altLang="en-US" sz="1400" b="1" dirty="0">
                <a:latin typeface="メイリオ" panose="020B0604030504040204" pitchFamily="50" charset="-128"/>
                <a:ea typeface="メイリオ" panose="020B0604030504040204" pitchFamily="50" charset="-128"/>
              </a:rPr>
              <a:t>　</a:t>
            </a:r>
            <a:r>
              <a:rPr lang="ja-JP" altLang="en-US" sz="1400" b="1" dirty="0">
                <a:solidFill>
                  <a:srgbClr val="FF0000"/>
                </a:solidFill>
                <a:latin typeface="メイリオ" panose="020B0604030504040204" pitchFamily="50" charset="-128"/>
                <a:ea typeface="メイリオ" panose="020B0604030504040204" pitchFamily="50" charset="-128"/>
              </a:rPr>
              <a:t>「</a:t>
            </a:r>
            <a:r>
              <a:rPr lang="en-US" altLang="ja-JP" sz="1400" b="1" dirty="0">
                <a:solidFill>
                  <a:srgbClr val="FF0000"/>
                </a:solidFill>
                <a:latin typeface="メイリオ" panose="020B0604030504040204" pitchFamily="50" charset="-128"/>
                <a:ea typeface="メイリオ" panose="020B0604030504040204" pitchFamily="50" charset="-128"/>
              </a:rPr>
              <a:t>LTE</a:t>
            </a:r>
            <a:r>
              <a:rPr lang="ja-JP" altLang="en-US" sz="1400" b="1" dirty="0">
                <a:solidFill>
                  <a:srgbClr val="FF0000"/>
                </a:solidFill>
                <a:latin typeface="メイリオ" panose="020B0604030504040204" pitchFamily="50" charset="-128"/>
                <a:ea typeface="メイリオ" panose="020B0604030504040204" pitchFamily="50" charset="-128"/>
              </a:rPr>
              <a:t>版」と「</a:t>
            </a:r>
            <a:r>
              <a:rPr lang="en-US" altLang="ja-JP" sz="1400" b="1" dirty="0">
                <a:solidFill>
                  <a:srgbClr val="FF0000"/>
                </a:solidFill>
                <a:latin typeface="メイリオ" panose="020B0604030504040204" pitchFamily="50" charset="-128"/>
                <a:ea typeface="メイリオ" panose="020B0604030504040204" pitchFamily="50" charset="-128"/>
              </a:rPr>
              <a:t>LPWA</a:t>
            </a:r>
            <a:r>
              <a:rPr lang="ja-JP" altLang="en-US" sz="1400" b="1" dirty="0">
                <a:solidFill>
                  <a:srgbClr val="FF0000"/>
                </a:solidFill>
                <a:latin typeface="メイリオ" panose="020B0604030504040204" pitchFamily="50" charset="-128"/>
                <a:ea typeface="メイリオ" panose="020B0604030504040204" pitchFamily="50" charset="-128"/>
              </a:rPr>
              <a:t>版」 はそれぞれの事前準備が必要になります。</a:t>
            </a:r>
            <a:br>
              <a:rPr lang="en-US" altLang="ja-JP" sz="1400" b="1" dirty="0">
                <a:solidFill>
                  <a:srgbClr val="FF0000"/>
                </a:solidFill>
                <a:latin typeface="メイリオ" panose="020B0604030504040204" pitchFamily="50" charset="-128"/>
                <a:ea typeface="メイリオ" panose="020B0604030504040204" pitchFamily="50" charset="-128"/>
              </a:rPr>
            </a:br>
            <a:r>
              <a:rPr lang="ja-JP" altLang="en-US" sz="1400" b="1" dirty="0">
                <a:solidFill>
                  <a:srgbClr val="FF0000"/>
                </a:solidFill>
                <a:latin typeface="メイリオ" panose="020B0604030504040204" pitchFamily="50" charset="-128"/>
                <a:ea typeface="メイリオ" panose="020B0604030504040204" pitchFamily="50" charset="-128"/>
              </a:rPr>
              <a:t>　　事前準備終了後にこちらの作業を行ってください。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　「</a:t>
            </a:r>
            <a:r>
              <a:rPr lang="en-US" altLang="ja-JP" sz="1400" b="1" dirty="0">
                <a:latin typeface="メイリオ" panose="020B0604030504040204" pitchFamily="50" charset="-128"/>
                <a:ea typeface="メイリオ" panose="020B0604030504040204" pitchFamily="50" charset="-128"/>
              </a:rPr>
              <a:t>Wi-Fi</a:t>
            </a:r>
            <a:r>
              <a:rPr lang="ja-JP" altLang="en-US" sz="1400" b="1" dirty="0">
                <a:latin typeface="メイリオ" panose="020B0604030504040204" pitchFamily="50" charset="-128"/>
                <a:ea typeface="メイリオ" panose="020B0604030504040204" pitchFamily="50" charset="-128"/>
              </a:rPr>
              <a:t>版」のお客様はこのまま進めてください。</a:t>
            </a:r>
            <a:endParaRPr lang="en-US" altLang="ja-JP" sz="1400" b="1" dirty="0">
              <a:latin typeface="メイリオ" panose="020B0604030504040204" pitchFamily="50" charset="-128"/>
              <a:ea typeface="メイリオ" panose="020B0604030504040204" pitchFamily="50" charset="-128"/>
            </a:endParaRPr>
          </a:p>
        </p:txBody>
      </p:sp>
      <p:pic>
        <p:nvPicPr>
          <p:cNvPr id="5" name="図 4" descr="屋内, テーブル, 小さい, 座る が含まれている画像&#10;&#10;自動的に生成された説明">
            <a:extLst>
              <a:ext uri="{FF2B5EF4-FFF2-40B4-BE49-F238E27FC236}">
                <a16:creationId xmlns:a16="http://schemas.microsoft.com/office/drawing/2014/main" id="{BF74D7E6-55C5-4926-A175-715FA9C82FA3}"/>
              </a:ext>
            </a:extLst>
          </p:cNvPr>
          <p:cNvPicPr>
            <a:picLocks noChangeAspect="1"/>
          </p:cNvPicPr>
          <p:nvPr/>
        </p:nvPicPr>
        <p:blipFill>
          <a:blip r:embed="rId3"/>
          <a:stretch>
            <a:fillRect/>
          </a:stretch>
        </p:blipFill>
        <p:spPr>
          <a:xfrm>
            <a:off x="664729" y="2554400"/>
            <a:ext cx="1886244" cy="2203207"/>
          </a:xfrm>
          <a:prstGeom prst="rect">
            <a:avLst/>
          </a:prstGeom>
        </p:spPr>
      </p:pic>
      <p:sp>
        <p:nvSpPr>
          <p:cNvPr id="16" name="テキスト ボックス 15">
            <a:extLst>
              <a:ext uri="{FF2B5EF4-FFF2-40B4-BE49-F238E27FC236}">
                <a16:creationId xmlns:a16="http://schemas.microsoft.com/office/drawing/2014/main" id="{F47A8CAE-0A06-4B19-B2AB-54563C724016}"/>
              </a:ext>
            </a:extLst>
          </p:cNvPr>
          <p:cNvSpPr txBox="1"/>
          <p:nvPr/>
        </p:nvSpPr>
        <p:spPr>
          <a:xfrm>
            <a:off x="7362700" y="4663187"/>
            <a:ext cx="6126187" cy="2031325"/>
          </a:xfrm>
          <a:prstGeom prst="rect">
            <a:avLst/>
          </a:prstGeom>
          <a:solidFill>
            <a:srgbClr val="FF0000"/>
          </a:solidFill>
        </p:spPr>
        <p:txBody>
          <a:bodyPr wrap="square" rtlCol="0">
            <a:spAutoFit/>
          </a:bodyPr>
          <a:lstStyle/>
          <a:p>
            <a:r>
              <a:rPr kumimoji="1" lang="ja-JP" altLang="en-US" dirty="0">
                <a:solidFill>
                  <a:schemeClr val="bg1"/>
                </a:solidFill>
              </a:rPr>
              <a:t>雨量計との接続ケーブルの設置と、</a:t>
            </a:r>
            <a:endParaRPr kumimoji="1" lang="en-US" altLang="ja-JP" dirty="0">
              <a:solidFill>
                <a:schemeClr val="bg1"/>
              </a:solidFill>
            </a:endParaRPr>
          </a:p>
          <a:p>
            <a:r>
              <a:rPr lang="ja-JP" altLang="en-US" dirty="0">
                <a:solidFill>
                  <a:schemeClr val="bg1"/>
                </a:solidFill>
              </a:rPr>
              <a:t>電源ケーブルとの接続がくっついてしまってる？</a:t>
            </a:r>
            <a:endParaRPr lang="en-US" altLang="ja-JP" dirty="0">
              <a:solidFill>
                <a:schemeClr val="bg1"/>
              </a:solidFill>
            </a:endParaRPr>
          </a:p>
          <a:p>
            <a:r>
              <a:rPr kumimoji="1" lang="ja-JP" altLang="en-US" dirty="0">
                <a:solidFill>
                  <a:schemeClr val="bg1"/>
                </a:solidFill>
              </a:rPr>
              <a:t>別で分かるようにしてくださいな。</a:t>
            </a:r>
            <a:endParaRPr kumimoji="1" lang="en-US" altLang="ja-JP" dirty="0">
              <a:solidFill>
                <a:schemeClr val="bg1"/>
              </a:solidFill>
            </a:endParaRPr>
          </a:p>
          <a:p>
            <a:r>
              <a:rPr lang="ja-JP" altLang="en-US" dirty="0">
                <a:solidFill>
                  <a:schemeClr val="bg1"/>
                </a:solidFill>
              </a:rPr>
              <a:t>１、雨量計との接続</a:t>
            </a:r>
            <a:endParaRPr lang="en-US" altLang="ja-JP" dirty="0">
              <a:solidFill>
                <a:schemeClr val="bg1"/>
              </a:solidFill>
            </a:endParaRPr>
          </a:p>
          <a:p>
            <a:r>
              <a:rPr kumimoji="1" lang="ja-JP" altLang="en-US" dirty="0">
                <a:solidFill>
                  <a:schemeClr val="bg1"/>
                </a:solidFill>
              </a:rPr>
              <a:t>２、電源との接続</a:t>
            </a:r>
            <a:br>
              <a:rPr kumimoji="1" lang="en-US" altLang="ja-JP" dirty="0">
                <a:solidFill>
                  <a:schemeClr val="bg1"/>
                </a:solidFill>
              </a:rPr>
            </a:br>
            <a:r>
              <a:rPr kumimoji="1" lang="ja-JP" altLang="en-US" dirty="0">
                <a:solidFill>
                  <a:schemeClr val="bg1"/>
                </a:solidFill>
              </a:rPr>
              <a:t>（最後に電源ケーブルを</a:t>
            </a:r>
            <a:r>
              <a:rPr lang="ja-JP" altLang="en-US" dirty="0">
                <a:solidFill>
                  <a:schemeClr val="bg1"/>
                </a:solidFill>
              </a:rPr>
              <a:t>コンセントに差し込んでもらうと、</a:t>
            </a:r>
            <a:r>
              <a:rPr lang="en-US" altLang="ja-JP" dirty="0">
                <a:solidFill>
                  <a:schemeClr val="bg1"/>
                </a:solidFill>
              </a:rPr>
              <a:t>MORITO</a:t>
            </a:r>
            <a:r>
              <a:rPr lang="ja-JP" altLang="en-US" dirty="0">
                <a:solidFill>
                  <a:schemeClr val="bg1"/>
                </a:solidFill>
              </a:rPr>
              <a:t>が起動）</a:t>
            </a:r>
            <a:endParaRPr kumimoji="1" lang="ja-JP" altLang="en-US" dirty="0">
              <a:solidFill>
                <a:schemeClr val="bg1"/>
              </a:solidFill>
            </a:endParaRPr>
          </a:p>
        </p:txBody>
      </p:sp>
      <p:grpSp>
        <p:nvGrpSpPr>
          <p:cNvPr id="2" name="グループ化 1">
            <a:extLst>
              <a:ext uri="{FF2B5EF4-FFF2-40B4-BE49-F238E27FC236}">
                <a16:creationId xmlns:a16="http://schemas.microsoft.com/office/drawing/2014/main" id="{6DD2B1C5-52B1-4B58-B678-C2BE4A24F2B1}"/>
              </a:ext>
            </a:extLst>
          </p:cNvPr>
          <p:cNvGrpSpPr/>
          <p:nvPr/>
        </p:nvGrpSpPr>
        <p:grpSpPr>
          <a:xfrm>
            <a:off x="3512601" y="5694548"/>
            <a:ext cx="1582734" cy="2185159"/>
            <a:chOff x="3917176" y="5742097"/>
            <a:chExt cx="1360645" cy="1878538"/>
          </a:xfrm>
        </p:grpSpPr>
        <p:pic>
          <p:nvPicPr>
            <p:cNvPr id="20" name="図 19" descr="屋内, テーブル, 座る, 机 が含まれている画像&#10;&#10;自動的に生成された説明">
              <a:extLst>
                <a:ext uri="{FF2B5EF4-FFF2-40B4-BE49-F238E27FC236}">
                  <a16:creationId xmlns:a16="http://schemas.microsoft.com/office/drawing/2014/main" id="{4D6FA2C6-F890-4E3F-9FBF-0274BA110F5B}"/>
                </a:ext>
              </a:extLst>
            </p:cNvPr>
            <p:cNvPicPr>
              <a:picLocks noChangeAspect="1"/>
            </p:cNvPicPr>
            <p:nvPr/>
          </p:nvPicPr>
          <p:blipFill>
            <a:blip r:embed="rId4"/>
            <a:stretch>
              <a:fillRect/>
            </a:stretch>
          </p:blipFill>
          <p:spPr>
            <a:xfrm>
              <a:off x="3917176" y="5742097"/>
              <a:ext cx="1360645" cy="1878538"/>
            </a:xfrm>
            <a:prstGeom prst="rect">
              <a:avLst/>
            </a:prstGeom>
          </p:spPr>
        </p:pic>
        <p:sp>
          <p:nvSpPr>
            <p:cNvPr id="17" name="正方形/長方形 16">
              <a:extLst>
                <a:ext uri="{FF2B5EF4-FFF2-40B4-BE49-F238E27FC236}">
                  <a16:creationId xmlns:a16="http://schemas.microsoft.com/office/drawing/2014/main" id="{EF24A4C0-8EFA-4C82-B7A2-80972EEE47A3}"/>
                </a:ext>
              </a:extLst>
            </p:cNvPr>
            <p:cNvSpPr/>
            <p:nvPr/>
          </p:nvSpPr>
          <p:spPr>
            <a:xfrm>
              <a:off x="4083274" y="6786793"/>
              <a:ext cx="461304" cy="5264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58951993-AE6C-4DAE-9A17-FF3AAA2170BE}"/>
              </a:ext>
            </a:extLst>
          </p:cNvPr>
          <p:cNvGrpSpPr/>
          <p:nvPr/>
        </p:nvGrpSpPr>
        <p:grpSpPr>
          <a:xfrm>
            <a:off x="2996491" y="2554400"/>
            <a:ext cx="1608504" cy="1619355"/>
            <a:chOff x="774427" y="6487685"/>
            <a:chExt cx="2422851" cy="2413776"/>
          </a:xfrm>
        </p:grpSpPr>
        <p:pic>
          <p:nvPicPr>
            <p:cNvPr id="24" name="図 23" descr="手の上に置かれたカメラ&#10;&#10;中程度の精度で自動的に生成された説明">
              <a:extLst>
                <a:ext uri="{FF2B5EF4-FFF2-40B4-BE49-F238E27FC236}">
                  <a16:creationId xmlns:a16="http://schemas.microsoft.com/office/drawing/2014/main" id="{DF73E79F-72AE-4302-881A-05B69E8149B5}"/>
                </a:ext>
              </a:extLst>
            </p:cNvPr>
            <p:cNvPicPr>
              <a:picLocks noChangeAspect="1"/>
            </p:cNvPicPr>
            <p:nvPr/>
          </p:nvPicPr>
          <p:blipFill>
            <a:blip r:embed="rId5"/>
            <a:stretch>
              <a:fillRect/>
            </a:stretch>
          </p:blipFill>
          <p:spPr>
            <a:xfrm>
              <a:off x="774427" y="6487685"/>
              <a:ext cx="2422851" cy="2413776"/>
            </a:xfrm>
            <a:prstGeom prst="rect">
              <a:avLst/>
            </a:prstGeom>
          </p:spPr>
        </p:pic>
        <p:cxnSp>
          <p:nvCxnSpPr>
            <p:cNvPr id="25" name="直線矢印コネクタ 24">
              <a:extLst>
                <a:ext uri="{FF2B5EF4-FFF2-40B4-BE49-F238E27FC236}">
                  <a16:creationId xmlns:a16="http://schemas.microsoft.com/office/drawing/2014/main" id="{F26E04FE-D4DA-46C6-AFA5-7E3F7EE9AE37}"/>
                </a:ext>
              </a:extLst>
            </p:cNvPr>
            <p:cNvCxnSpPr>
              <a:cxnSpLocks/>
            </p:cNvCxnSpPr>
            <p:nvPr/>
          </p:nvCxnSpPr>
          <p:spPr>
            <a:xfrm flipH="1" flipV="1">
              <a:off x="1303194" y="7218998"/>
              <a:ext cx="1346362" cy="9601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B699709-88A4-4A52-AA4F-439A7421EF42}"/>
                </a:ext>
              </a:extLst>
            </p:cNvPr>
            <p:cNvCxnSpPr>
              <a:cxnSpLocks/>
            </p:cNvCxnSpPr>
            <p:nvPr/>
          </p:nvCxnSpPr>
          <p:spPr>
            <a:xfrm flipH="1" flipV="1">
              <a:off x="1560576" y="7120128"/>
              <a:ext cx="914400" cy="780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正方形/長方形 26">
            <a:extLst>
              <a:ext uri="{FF2B5EF4-FFF2-40B4-BE49-F238E27FC236}">
                <a16:creationId xmlns:a16="http://schemas.microsoft.com/office/drawing/2014/main" id="{3DED2700-1BB8-451F-A9E0-BA139F2828FE}"/>
              </a:ext>
            </a:extLst>
          </p:cNvPr>
          <p:cNvSpPr/>
          <p:nvPr/>
        </p:nvSpPr>
        <p:spPr>
          <a:xfrm>
            <a:off x="791473" y="2798065"/>
            <a:ext cx="937992" cy="1155480"/>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a:extLst>
              <a:ext uri="{FF2B5EF4-FFF2-40B4-BE49-F238E27FC236}">
                <a16:creationId xmlns:a16="http://schemas.microsoft.com/office/drawing/2014/main" id="{85568445-6163-40A2-AA3E-52F835DA9D76}"/>
              </a:ext>
            </a:extLst>
          </p:cNvPr>
          <p:cNvCxnSpPr>
            <a:cxnSpLocks/>
            <a:stCxn id="27" idx="3"/>
            <a:endCxn id="24" idx="1"/>
          </p:cNvCxnSpPr>
          <p:nvPr/>
        </p:nvCxnSpPr>
        <p:spPr>
          <a:xfrm flipV="1">
            <a:off x="1729465" y="3364078"/>
            <a:ext cx="1267026" cy="11727"/>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FB02914B-32D4-462E-8991-6838FBC70866}"/>
              </a:ext>
            </a:extLst>
          </p:cNvPr>
          <p:cNvSpPr/>
          <p:nvPr/>
        </p:nvSpPr>
        <p:spPr>
          <a:xfrm>
            <a:off x="7362700" y="3005093"/>
            <a:ext cx="4885509" cy="14769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説明文修正しました</a:t>
            </a:r>
          </a:p>
        </p:txBody>
      </p:sp>
      <p:sp>
        <p:nvSpPr>
          <p:cNvPr id="22" name="角丸四角形 1">
            <a:extLst>
              <a:ext uri="{FF2B5EF4-FFF2-40B4-BE49-F238E27FC236}">
                <a16:creationId xmlns:a16="http://schemas.microsoft.com/office/drawing/2014/main" id="{88E683CA-36AC-4161-9409-B738AE69D25C}"/>
              </a:ext>
            </a:extLst>
          </p:cNvPr>
          <p:cNvSpPr/>
          <p:nvPr/>
        </p:nvSpPr>
        <p:spPr>
          <a:xfrm>
            <a:off x="499478" y="427821"/>
            <a:ext cx="5875507" cy="56420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2000" dirty="0">
                <a:solidFill>
                  <a:schemeClr val="bg1"/>
                </a:solidFill>
                <a:latin typeface="メイリオ" panose="020B0604030504040204" pitchFamily="50" charset="-128"/>
                <a:ea typeface="メイリオ" panose="020B0604030504040204" pitchFamily="50" charset="-128"/>
              </a:rPr>
              <a:t>端末の準備</a:t>
            </a:r>
            <a:r>
              <a:rPr kumimoji="1" lang="en-US" altLang="ja-JP" sz="2000" dirty="0">
                <a:solidFill>
                  <a:schemeClr val="bg1"/>
                </a:solidFill>
                <a:latin typeface="メイリオ" panose="020B0604030504040204" pitchFamily="50" charset="-128"/>
                <a:ea typeface="メイリオ" panose="020B0604030504040204" pitchFamily="50" charset="-128"/>
              </a:rPr>
              <a:t>(</a:t>
            </a:r>
            <a:r>
              <a:rPr kumimoji="1" lang="ja-JP" altLang="en-US" sz="2000" dirty="0">
                <a:solidFill>
                  <a:schemeClr val="bg1"/>
                </a:solidFill>
                <a:latin typeface="メイリオ" panose="020B0604030504040204" pitchFamily="50" charset="-128"/>
                <a:ea typeface="メイリオ" panose="020B0604030504040204" pitchFamily="50" charset="-128"/>
              </a:rPr>
              <a:t>共通</a:t>
            </a:r>
            <a:r>
              <a:rPr kumimoji="1" lang="en-US" altLang="ja-JP" sz="2000" dirty="0">
                <a:solidFill>
                  <a:schemeClr val="bg1"/>
                </a:solidFill>
                <a:latin typeface="メイリオ" panose="020B0604030504040204" pitchFamily="50" charset="-128"/>
                <a:ea typeface="メイリオ" panose="020B0604030504040204" pitchFamily="50" charset="-128"/>
              </a:rPr>
              <a:t>)</a:t>
            </a:r>
            <a:endParaRPr kumimoji="1" lang="ja-JP" altLang="en-US" sz="2000" dirty="0">
              <a:solidFill>
                <a:schemeClr val="bg1"/>
              </a:solidFill>
              <a:latin typeface="メイリオ" panose="020B0604030504040204" pitchFamily="50" charset="-128"/>
              <a:ea typeface="メイリオ" panose="020B0604030504040204" pitchFamily="50" charset="-128"/>
            </a:endParaRPr>
          </a:p>
        </p:txBody>
      </p:sp>
      <p:pic>
        <p:nvPicPr>
          <p:cNvPr id="30" name="図 29" descr="瓶を持っている手&#10;&#10;低い精度で自動的に生成された説明">
            <a:extLst>
              <a:ext uri="{FF2B5EF4-FFF2-40B4-BE49-F238E27FC236}">
                <a16:creationId xmlns:a16="http://schemas.microsoft.com/office/drawing/2014/main" id="{69AE324D-7610-4269-B326-81DCC290D4A1}"/>
              </a:ext>
            </a:extLst>
          </p:cNvPr>
          <p:cNvPicPr>
            <a:picLocks noChangeAspect="1"/>
          </p:cNvPicPr>
          <p:nvPr/>
        </p:nvPicPr>
        <p:blipFill rotWithShape="1">
          <a:blip r:embed="rId6"/>
          <a:srcRect t="10837"/>
          <a:stretch/>
        </p:blipFill>
        <p:spPr>
          <a:xfrm>
            <a:off x="4696927" y="3045024"/>
            <a:ext cx="1614480" cy="1653762"/>
          </a:xfrm>
          <a:prstGeom prst="rect">
            <a:avLst/>
          </a:prstGeom>
        </p:spPr>
      </p:pic>
      <p:sp>
        <p:nvSpPr>
          <p:cNvPr id="31" name="正方形/長方形 30">
            <a:extLst>
              <a:ext uri="{FF2B5EF4-FFF2-40B4-BE49-F238E27FC236}">
                <a16:creationId xmlns:a16="http://schemas.microsoft.com/office/drawing/2014/main" id="{8A1D621E-4A41-41B9-ABF8-49302F522F1C}"/>
              </a:ext>
            </a:extLst>
          </p:cNvPr>
          <p:cNvSpPr/>
          <p:nvPr/>
        </p:nvSpPr>
        <p:spPr>
          <a:xfrm>
            <a:off x="5050513" y="3497638"/>
            <a:ext cx="582329" cy="762933"/>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五方向 2">
            <a:extLst>
              <a:ext uri="{FF2B5EF4-FFF2-40B4-BE49-F238E27FC236}">
                <a16:creationId xmlns:a16="http://schemas.microsoft.com/office/drawing/2014/main" id="{F5D72B66-3A37-489B-842D-31CE82824DB6}"/>
              </a:ext>
            </a:extLst>
          </p:cNvPr>
          <p:cNvSpPr/>
          <p:nvPr/>
        </p:nvSpPr>
        <p:spPr>
          <a:xfrm>
            <a:off x="1042386" y="8781227"/>
            <a:ext cx="4789688" cy="484632"/>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solidFill>
                  <a:schemeClr val="tx1"/>
                </a:solidFill>
                <a:latin typeface="メイリオ" panose="020B0604030504040204" pitchFamily="50" charset="-128"/>
                <a:ea typeface="メイリオ" panose="020B0604030504040204" pitchFamily="50" charset="-128"/>
              </a:rPr>
              <a:t>アプリからの設定へ進みます　</a:t>
            </a:r>
            <a:r>
              <a:rPr kumimoji="1" lang="en-US" altLang="ja-JP" sz="1800" dirty="0">
                <a:solidFill>
                  <a:schemeClr val="tx1"/>
                </a:solidFill>
                <a:latin typeface="メイリオ" panose="020B0604030504040204" pitchFamily="50" charset="-128"/>
                <a:ea typeface="メイリオ" panose="020B0604030504040204" pitchFamily="50" charset="-128"/>
              </a:rPr>
              <a:t>P14</a:t>
            </a:r>
            <a:r>
              <a:rPr kumimoji="1" lang="ja-JP" altLang="en-US" sz="1800" dirty="0">
                <a:solidFill>
                  <a:schemeClr val="tx1"/>
                </a:solidFill>
                <a:latin typeface="メイリオ" panose="020B0604030504040204" pitchFamily="50" charset="-128"/>
                <a:ea typeface="メイリオ" panose="020B0604030504040204" pitchFamily="50" charset="-128"/>
              </a:rPr>
              <a:t>へ</a:t>
            </a:r>
          </a:p>
        </p:txBody>
      </p:sp>
    </p:spTree>
    <p:extLst>
      <p:ext uri="{BB962C8B-B14F-4D97-AF65-F5344CB8AC3E}">
        <p14:creationId xmlns:p14="http://schemas.microsoft.com/office/powerpoint/2010/main" val="3950357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504309" y="423735"/>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- 1</a:t>
            </a:r>
          </a:p>
        </p:txBody>
      </p:sp>
      <p:sp>
        <p:nvSpPr>
          <p:cNvPr id="3" name="テキスト ボックス 2">
            <a:extLst>
              <a:ext uri="{FF2B5EF4-FFF2-40B4-BE49-F238E27FC236}">
                <a16:creationId xmlns:a16="http://schemas.microsoft.com/office/drawing/2014/main" id="{6E3B1B6B-B92F-4908-97E7-5A4D133EAB8F}"/>
              </a:ext>
            </a:extLst>
          </p:cNvPr>
          <p:cNvSpPr txBox="1"/>
          <p:nvPr/>
        </p:nvSpPr>
        <p:spPr>
          <a:xfrm>
            <a:off x="747572" y="1729253"/>
            <a:ext cx="5875506" cy="954107"/>
          </a:xfrm>
          <a:prstGeom prst="rect">
            <a:avLst/>
          </a:prstGeom>
          <a:noFill/>
        </p:spPr>
        <p:txBody>
          <a:bodyPr wrap="square">
            <a:spAutoFit/>
          </a:bodyPr>
          <a:lstStyle/>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LTE</a:t>
            </a:r>
            <a:r>
              <a:rPr lang="ja-JP" altLang="en-US" sz="1400" dirty="0">
                <a:latin typeface="メイリオ" panose="020B0604030504040204" pitchFamily="50" charset="-128"/>
                <a:ea typeface="メイリオ" panose="020B0604030504040204" pitchFamily="50" charset="-128"/>
              </a:rPr>
              <a:t>版は</a:t>
            </a:r>
            <a:r>
              <a:rPr lang="en-US" altLang="ja-JP" sz="1400" dirty="0">
                <a:latin typeface="メイリオ" panose="020B0604030504040204" pitchFamily="50" charset="-128"/>
                <a:ea typeface="メイリオ" panose="020B0604030504040204" pitchFamily="50" charset="-128"/>
              </a:rPr>
              <a:t>SIM</a:t>
            </a:r>
            <a:r>
              <a:rPr lang="ja-JP" altLang="en-US" sz="1400" dirty="0">
                <a:latin typeface="メイリオ" panose="020B0604030504040204" pitchFamily="50" charset="-128"/>
                <a:ea typeface="メイリオ" panose="020B0604030504040204" pitchFamily="50" charset="-128"/>
              </a:rPr>
              <a:t>の挿入が必要となります。</a:t>
            </a: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SIM</a:t>
            </a:r>
            <a:r>
              <a:rPr lang="ja-JP" altLang="en-US" sz="1400" dirty="0">
                <a:latin typeface="メイリオ" panose="020B0604030504040204" pitchFamily="50" charset="-128"/>
                <a:ea typeface="メイリオ" panose="020B0604030504040204" pitchFamily="50" charset="-128"/>
              </a:rPr>
              <a:t>（ドコモ回線）をご用意ください。</a:t>
            </a:r>
            <a:endParaRPr lang="en-US" altLang="ja-JP" sz="1400"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lang="en-US" altLang="ja-JP" sz="1400" dirty="0">
                <a:latin typeface="メイリオ" panose="020B0604030504040204" pitchFamily="50" charset="-128"/>
                <a:ea typeface="メイリオ" panose="020B0604030504040204" pitchFamily="50" charset="-128"/>
              </a:rPr>
              <a:t>SIM</a:t>
            </a:r>
            <a:r>
              <a:rPr lang="ja-JP" altLang="en-US" sz="1400" dirty="0">
                <a:latin typeface="メイリオ" panose="020B0604030504040204" pitchFamily="50" charset="-128"/>
                <a:ea typeface="メイリオ" panose="020B0604030504040204" pitchFamily="50" charset="-128"/>
              </a:rPr>
              <a:t>は「</a:t>
            </a:r>
            <a:r>
              <a:rPr lang="en-US" altLang="ja-JP" sz="1400" dirty="0">
                <a:latin typeface="メイリオ" panose="020B0604030504040204" pitchFamily="50" charset="-128"/>
                <a:ea typeface="メイリオ" panose="020B0604030504040204" pitchFamily="50" charset="-128"/>
              </a:rPr>
              <a:t>nano</a:t>
            </a:r>
            <a:r>
              <a:rPr lang="ja-JP" altLang="en-US" sz="1400" dirty="0">
                <a:latin typeface="メイリオ" panose="020B0604030504040204" pitchFamily="50" charset="-128"/>
                <a:ea typeface="メイリオ" panose="020B0604030504040204" pitchFamily="50" charset="-128"/>
              </a:rPr>
              <a:t>サイズ」でご用意ください。</a:t>
            </a:r>
            <a:r>
              <a:rPr lang="en-US" altLang="ja-JP" sz="1400" dirty="0">
                <a:latin typeface="メイリオ" panose="020B0604030504040204" pitchFamily="50" charset="-128"/>
                <a:ea typeface="メイリオ" panose="020B0604030504040204" pitchFamily="50" charset="-128"/>
              </a:rPr>
              <a:t>(</a:t>
            </a:r>
            <a:r>
              <a:rPr lang="en-US" altLang="ja-JP" sz="1400" b="0" i="0" dirty="0">
                <a:solidFill>
                  <a:srgbClr val="521505"/>
                </a:solidFill>
                <a:effectLst/>
                <a:latin typeface="Hiragino Sans"/>
              </a:rPr>
              <a:t>12.3mm×8.8mm)</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p:txBody>
          <a:bodyPr/>
          <a:lstStyle/>
          <a:p>
            <a:fld id="{9DE922E8-CF14-294C-857A-00CAF9992402}" type="slidenum">
              <a:rPr kumimoji="1" lang="ja-JP" altLang="en-US" smtClean="0"/>
              <a:t>7</a:t>
            </a:fld>
            <a:endParaRPr kumimoji="1" lang="ja-JP" altLang="en-US"/>
          </a:p>
        </p:txBody>
      </p:sp>
      <p:sp>
        <p:nvSpPr>
          <p:cNvPr id="9" name="テキスト ボックス 8">
            <a:extLst>
              <a:ext uri="{FF2B5EF4-FFF2-40B4-BE49-F238E27FC236}">
                <a16:creationId xmlns:a16="http://schemas.microsoft.com/office/drawing/2014/main" id="{101403D6-326F-41D6-B271-B758D6100151}"/>
              </a:ext>
            </a:extLst>
          </p:cNvPr>
          <p:cNvSpPr txBox="1"/>
          <p:nvPr/>
        </p:nvSpPr>
        <p:spPr>
          <a:xfrm>
            <a:off x="808181" y="7505193"/>
            <a:ext cx="5875506" cy="461665"/>
          </a:xfrm>
          <a:prstGeom prst="rect">
            <a:avLst/>
          </a:prstGeom>
          <a:noFill/>
        </p:spPr>
        <p:txBody>
          <a:bodyPr wrap="square">
            <a:spAutoFit/>
          </a:bodyPr>
          <a:lstStyle/>
          <a:p>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データ</a:t>
            </a:r>
            <a:r>
              <a:rPr lang="en-US" altLang="ja-JP" sz="1200" dirty="0">
                <a:solidFill>
                  <a:srgbClr val="FF0000"/>
                </a:solidFill>
                <a:latin typeface="メイリオ" panose="020B0604030504040204" pitchFamily="50" charset="-128"/>
                <a:ea typeface="メイリオ" panose="020B0604030504040204" pitchFamily="50" charset="-128"/>
              </a:rPr>
              <a:t>SIM</a:t>
            </a:r>
            <a:r>
              <a:rPr lang="ja-JP" altLang="en-US" sz="1200" dirty="0">
                <a:solidFill>
                  <a:srgbClr val="FF0000"/>
                </a:solidFill>
                <a:latin typeface="メイリオ" panose="020B0604030504040204" pitchFamily="50" charset="-128"/>
                <a:ea typeface="メイリオ" panose="020B0604030504040204" pitchFamily="50" charset="-128"/>
              </a:rPr>
              <a:t>の利用料はお客様のご負担となります。</a:t>
            </a:r>
            <a:endParaRPr lang="en-US" altLang="ja-JP" sz="1200" dirty="0">
              <a:solidFill>
                <a:srgbClr val="FF0000"/>
              </a:solidFill>
              <a:latin typeface="メイリオ" panose="020B0604030504040204" pitchFamily="50" charset="-128"/>
              <a:ea typeface="メイリオ" panose="020B0604030504040204" pitchFamily="50" charset="-128"/>
            </a:endParaRPr>
          </a:p>
          <a:p>
            <a:r>
              <a:rPr lang="en-US" altLang="ja-JP" sz="1200" dirty="0">
                <a:solidFill>
                  <a:srgbClr val="FF0000"/>
                </a:solidFill>
                <a:latin typeface="メイリオ" panose="020B0604030504040204" pitchFamily="50" charset="-128"/>
                <a:ea typeface="メイリオ" panose="020B0604030504040204" pitchFamily="50" charset="-128"/>
              </a:rPr>
              <a:t>※</a:t>
            </a:r>
            <a:r>
              <a:rPr lang="ja-JP" altLang="en-US" sz="1200" dirty="0">
                <a:solidFill>
                  <a:srgbClr val="FF0000"/>
                </a:solidFill>
                <a:latin typeface="メイリオ" panose="020B0604030504040204" pitchFamily="50" charset="-128"/>
                <a:ea typeface="メイリオ" panose="020B0604030504040204" pitchFamily="50" charset="-128"/>
              </a:rPr>
              <a:t>容量は　</a:t>
            </a:r>
            <a:r>
              <a:rPr lang="en-US" altLang="ja-JP" sz="1200" dirty="0">
                <a:solidFill>
                  <a:srgbClr val="FF0000"/>
                </a:solidFill>
                <a:latin typeface="メイリオ" panose="020B0604030504040204" pitchFamily="50" charset="-128"/>
                <a:ea typeface="メイリオ" panose="020B0604030504040204" pitchFamily="50" charset="-128"/>
              </a:rPr>
              <a:t>1GB/</a:t>
            </a:r>
            <a:r>
              <a:rPr lang="ja-JP" altLang="en-US" sz="1200" dirty="0">
                <a:solidFill>
                  <a:srgbClr val="FF0000"/>
                </a:solidFill>
                <a:latin typeface="メイリオ" panose="020B0604030504040204" pitchFamily="50" charset="-128"/>
                <a:ea typeface="メイリオ" panose="020B0604030504040204" pitchFamily="50" charset="-128"/>
              </a:rPr>
              <a:t>月間　はかかりません。</a:t>
            </a:r>
            <a:endParaRPr lang="en-US" altLang="ja-JP" sz="1200" dirty="0">
              <a:solidFill>
                <a:srgbClr val="FF0000"/>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A0FB7C1-5895-49A8-A42D-307C8C001D8B}"/>
              </a:ext>
            </a:extLst>
          </p:cNvPr>
          <p:cNvSpPr txBox="1"/>
          <p:nvPr/>
        </p:nvSpPr>
        <p:spPr>
          <a:xfrm>
            <a:off x="1076238" y="2746763"/>
            <a:ext cx="4754009" cy="2308324"/>
          </a:xfrm>
          <a:prstGeom prst="rect">
            <a:avLst/>
          </a:prstGeom>
          <a:noFill/>
        </p:spPr>
        <p:txBody>
          <a:bodyPr wrap="square">
            <a:spAutoFit/>
          </a:bodyPr>
          <a:lstStyle/>
          <a:p>
            <a:r>
              <a:rPr lang="en-US" altLang="ja-JP" sz="1600" b="1" u="sng" dirty="0">
                <a:latin typeface="メイリオ" panose="020B0604030504040204" pitchFamily="50" charset="-128"/>
                <a:ea typeface="メイリオ" panose="020B0604030504040204" pitchFamily="50" charset="-128"/>
              </a:rPr>
              <a:t>DOCOMO</a:t>
            </a:r>
            <a:r>
              <a:rPr lang="ja-JP" altLang="en-US" sz="1600" b="1" u="sng" dirty="0">
                <a:latin typeface="メイリオ" panose="020B0604030504040204" pitchFamily="50" charset="-128"/>
                <a:ea typeface="メイリオ" panose="020B0604030504040204" pitchFamily="50" charset="-128"/>
              </a:rPr>
              <a:t>回線のデータ</a:t>
            </a:r>
            <a:r>
              <a:rPr lang="en-US" altLang="ja-JP" sz="1600" b="1" u="sng" dirty="0">
                <a:latin typeface="メイリオ" panose="020B0604030504040204" pitchFamily="50" charset="-128"/>
                <a:ea typeface="メイリオ" panose="020B0604030504040204" pitchFamily="50" charset="-128"/>
              </a:rPr>
              <a:t>SIM</a:t>
            </a:r>
            <a:r>
              <a:rPr lang="ja-JP" altLang="en-US" sz="1600" b="1" u="sng" dirty="0">
                <a:latin typeface="メイリオ" panose="020B0604030504040204" pitchFamily="50" charset="-128"/>
                <a:ea typeface="メイリオ" panose="020B0604030504040204" pitchFamily="50" charset="-128"/>
              </a:rPr>
              <a:t>例</a:t>
            </a:r>
            <a:endParaRPr lang="en-US" altLang="ja-JP" sz="1600" b="1" u="sng"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DOCOMO</a:t>
            </a:r>
            <a:r>
              <a:rPr lang="ja-JP" altLang="en-US" sz="1600" b="1" dirty="0">
                <a:latin typeface="メイリオ" panose="020B0604030504040204" pitchFamily="50" charset="-128"/>
                <a:ea typeface="メイリオ" panose="020B0604030504040204" pitchFamily="50" charset="-128"/>
              </a:rPr>
              <a:t>契約　データのみ</a:t>
            </a:r>
            <a:r>
              <a:rPr lang="en-US" altLang="ja-JP" sz="1600" b="1" dirty="0">
                <a:latin typeface="メイリオ" panose="020B0604030504040204" pitchFamily="50" charset="-128"/>
                <a:ea typeface="メイリオ" panose="020B0604030504040204" pitchFamily="50" charset="-128"/>
              </a:rPr>
              <a:t>SIM</a:t>
            </a:r>
          </a:p>
          <a:p>
            <a:r>
              <a:rPr lang="ja-JP" altLang="en-US" sz="1600" b="1" dirty="0">
                <a:latin typeface="メイリオ" panose="020B0604030504040204" pitchFamily="50" charset="-128"/>
                <a:ea typeface="メイリオ" panose="020B0604030504040204" pitchFamily="50" charset="-128"/>
              </a:rPr>
              <a:t>・</a:t>
            </a:r>
            <a:r>
              <a:rPr lang="en-US" altLang="ja-JP" sz="1600" b="1" dirty="0" err="1">
                <a:latin typeface="メイリオ" panose="020B0604030504040204" pitchFamily="50" charset="-128"/>
                <a:ea typeface="メイリオ" panose="020B0604030504040204" pitchFamily="50" charset="-128"/>
              </a:rPr>
              <a:t>iijmio</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BIGLOBE</a:t>
            </a: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OCN mobile</a:t>
            </a:r>
          </a:p>
          <a:p>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HIS Mobile</a:t>
            </a: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など</a:t>
            </a:r>
            <a:endParaRPr lang="en-US" altLang="ja-JP" sz="16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63FB814F-27CD-4DDB-934C-58413F9407F4}"/>
              </a:ext>
            </a:extLst>
          </p:cNvPr>
          <p:cNvSpPr txBox="1"/>
          <p:nvPr/>
        </p:nvSpPr>
        <p:spPr>
          <a:xfrm>
            <a:off x="534843" y="1368876"/>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データ</a:t>
            </a:r>
            <a:r>
              <a:rPr lang="en-US" altLang="ja-JP" sz="1600" b="1" dirty="0">
                <a:latin typeface="メイリオ" panose="020B0604030504040204" pitchFamily="50" charset="-128"/>
                <a:ea typeface="メイリオ" panose="020B0604030504040204" pitchFamily="50" charset="-128"/>
              </a:rPr>
              <a:t>SIM</a:t>
            </a:r>
            <a:r>
              <a:rPr lang="ja-JP" altLang="en-US" sz="1600" b="1" dirty="0">
                <a:latin typeface="メイリオ" panose="020B0604030504040204" pitchFamily="50" charset="-128"/>
                <a:ea typeface="メイリオ" panose="020B0604030504040204" pitchFamily="50" charset="-128"/>
              </a:rPr>
              <a:t>を用意する</a:t>
            </a:r>
            <a:endParaRPr lang="en-US" altLang="ja-JP" sz="1600" b="1" dirty="0">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CD1797E3-38A3-4F45-9183-7352C3E5C69A}"/>
              </a:ext>
            </a:extLst>
          </p:cNvPr>
          <p:cNvGrpSpPr/>
          <p:nvPr/>
        </p:nvGrpSpPr>
        <p:grpSpPr>
          <a:xfrm>
            <a:off x="1076238" y="5279895"/>
            <a:ext cx="4754009" cy="1249368"/>
            <a:chOff x="491246" y="3780433"/>
            <a:chExt cx="5875507" cy="1538319"/>
          </a:xfrm>
        </p:grpSpPr>
        <p:sp>
          <p:nvSpPr>
            <p:cNvPr id="14" name="正方形/長方形 13">
              <a:extLst>
                <a:ext uri="{FF2B5EF4-FFF2-40B4-BE49-F238E27FC236}">
                  <a16:creationId xmlns:a16="http://schemas.microsoft.com/office/drawing/2014/main" id="{C60FEB50-3511-4153-9E26-E51F7CA07163}"/>
                </a:ext>
              </a:extLst>
            </p:cNvPr>
            <p:cNvSpPr/>
            <p:nvPr/>
          </p:nvSpPr>
          <p:spPr>
            <a:xfrm>
              <a:off x="491246" y="3780433"/>
              <a:ext cx="5875507" cy="153831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7EA5F882-6A64-4BA6-BD1B-15A078C6E6FE}"/>
                </a:ext>
              </a:extLst>
            </p:cNvPr>
            <p:cNvSpPr txBox="1"/>
            <p:nvPr/>
          </p:nvSpPr>
          <p:spPr>
            <a:xfrm>
              <a:off x="678339" y="4015858"/>
              <a:ext cx="5586609" cy="416854"/>
            </a:xfrm>
            <a:prstGeom prst="rect">
              <a:avLst/>
            </a:prstGeom>
            <a:noFill/>
          </p:spPr>
          <p:txBody>
            <a:bodyPr wrap="square">
              <a:spAutoFit/>
            </a:bodyPr>
            <a:lstStyle/>
            <a:p>
              <a:r>
                <a:rPr lang="ja-JP" altLang="en-US" sz="1600" b="1" dirty="0">
                  <a:latin typeface="メイリオ" panose="020B0604030504040204" pitchFamily="50" charset="-128"/>
                  <a:ea typeface="メイリオ" panose="020B0604030504040204" pitchFamily="50" charset="-128"/>
                </a:rPr>
                <a:t>必要通信容量</a:t>
              </a:r>
              <a:endParaRPr lang="en-US" altLang="ja-JP" sz="1600" b="1"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48215422-D1B3-43B3-B4B6-7A1F3FC9CD01}"/>
                </a:ext>
              </a:extLst>
            </p:cNvPr>
            <p:cNvSpPr txBox="1"/>
            <p:nvPr/>
          </p:nvSpPr>
          <p:spPr>
            <a:xfrm>
              <a:off x="678339" y="4410484"/>
              <a:ext cx="5320830" cy="568438"/>
            </a:xfrm>
            <a:prstGeom prst="rect">
              <a:avLst/>
            </a:prstGeom>
            <a:noFill/>
          </p:spPr>
          <p:txBody>
            <a:bodyPr wrap="square">
              <a:spAutoFit/>
            </a:bodyPr>
            <a:lstStyle/>
            <a:p>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rgbClr val="FF0000"/>
                  </a:solidFill>
                  <a:latin typeface="メイリオ" panose="020B0604030504040204" pitchFamily="50" charset="-128"/>
                  <a:ea typeface="メイリオ" panose="020B0604030504040204" pitchFamily="50" charset="-128"/>
                </a:rPr>
                <a:t>１</a:t>
              </a:r>
              <a:r>
                <a:rPr lang="en-US" altLang="ja-JP" sz="1200" b="1" dirty="0">
                  <a:solidFill>
                    <a:srgbClr val="FF0000"/>
                  </a:solidFill>
                  <a:latin typeface="メイリオ" panose="020B0604030504040204" pitchFamily="50" charset="-128"/>
                  <a:ea typeface="メイリオ" panose="020B0604030504040204" pitchFamily="50" charset="-128"/>
                </a:rPr>
                <a:t>GB</a:t>
              </a:r>
              <a:r>
                <a:rPr lang="ja-JP" altLang="en-US" sz="1200" b="1" dirty="0">
                  <a:solidFill>
                    <a:srgbClr val="FF0000"/>
                  </a:solidFill>
                  <a:latin typeface="メイリオ" panose="020B0604030504040204" pitchFamily="50" charset="-128"/>
                  <a:ea typeface="メイリオ" panose="020B0604030504040204" pitchFamily="50" charset="-128"/>
                </a:rPr>
                <a:t>以上 </a:t>
              </a:r>
              <a:r>
                <a:rPr lang="en-US" altLang="ja-JP" sz="1200" b="1" dirty="0">
                  <a:solidFill>
                    <a:srgbClr val="FF0000"/>
                  </a:solidFill>
                  <a:latin typeface="メイリオ" panose="020B0604030504040204" pitchFamily="50" charset="-128"/>
                  <a:ea typeface="メイリオ" panose="020B0604030504040204" pitchFamily="50" charset="-128"/>
                </a:rPr>
                <a:t>/</a:t>
              </a:r>
              <a:r>
                <a:rPr lang="ja-JP" altLang="en-US" sz="1200" b="1" dirty="0">
                  <a:solidFill>
                    <a:srgbClr val="FF0000"/>
                  </a:solidFill>
                  <a:latin typeface="メイリオ" panose="020B0604030504040204" pitchFamily="50" charset="-128"/>
                  <a:ea typeface="メイリオ" panose="020B0604030504040204" pitchFamily="50" charset="-128"/>
                </a:rPr>
                <a:t> 月　</a:t>
              </a:r>
              <a:r>
                <a:rPr lang="ja-JP" altLang="en-US" sz="1200" dirty="0">
                  <a:latin typeface="メイリオ" panose="020B0604030504040204" pitchFamily="50" charset="-128"/>
                  <a:ea typeface="メイリオ" panose="020B0604030504040204" pitchFamily="50" charset="-128"/>
                </a:rPr>
                <a:t>のデータ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をお手元にご用意ください。</a:t>
              </a:r>
              <a:endParaRPr lang="en-US" altLang="ja-JP" sz="12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99453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46E6FA20-3A80-7746-B185-D2A8B5C1AEED}"/>
              </a:ext>
            </a:extLst>
          </p:cNvPr>
          <p:cNvSpPr/>
          <p:nvPr/>
        </p:nvSpPr>
        <p:spPr>
          <a:xfrm>
            <a:off x="504309" y="423735"/>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-2</a:t>
            </a:r>
          </a:p>
        </p:txBody>
      </p:sp>
      <p:sp>
        <p:nvSpPr>
          <p:cNvPr id="3" name="テキスト ボックス 2">
            <a:extLst>
              <a:ext uri="{FF2B5EF4-FFF2-40B4-BE49-F238E27FC236}">
                <a16:creationId xmlns:a16="http://schemas.microsoft.com/office/drawing/2014/main" id="{6E3B1B6B-B92F-4908-97E7-5A4D133EAB8F}"/>
              </a:ext>
            </a:extLst>
          </p:cNvPr>
          <p:cNvSpPr txBox="1"/>
          <p:nvPr/>
        </p:nvSpPr>
        <p:spPr>
          <a:xfrm>
            <a:off x="697777" y="1886419"/>
            <a:ext cx="5875506"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以下の手順で契約した ナノサイズのデータ</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を挿入してください。</a:t>
            </a:r>
            <a:endParaRPr lang="en-US" altLang="ja-JP" sz="1200" dirty="0">
              <a:latin typeface="メイリオ" panose="020B0604030504040204" pitchFamily="50" charset="-128"/>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a:xfrm>
            <a:off x="5076489" y="9060538"/>
            <a:ext cx="1543050" cy="527403"/>
          </a:xfrm>
        </p:spPr>
        <p:txBody>
          <a:bodyPr/>
          <a:lstStyle/>
          <a:p>
            <a:fld id="{9DE922E8-CF14-294C-857A-00CAF9992402}" type="slidenum">
              <a:rPr kumimoji="1" lang="ja-JP" altLang="en-US" smtClean="0"/>
              <a:t>8</a:t>
            </a:fld>
            <a:endParaRPr kumimoji="1" lang="ja-JP" altLang="en-US"/>
          </a:p>
        </p:txBody>
      </p:sp>
      <p:grpSp>
        <p:nvGrpSpPr>
          <p:cNvPr id="12" name="グループ化 11">
            <a:extLst>
              <a:ext uri="{FF2B5EF4-FFF2-40B4-BE49-F238E27FC236}">
                <a16:creationId xmlns:a16="http://schemas.microsoft.com/office/drawing/2014/main" id="{422FC317-D235-4891-B575-853FAE0FD575}"/>
              </a:ext>
            </a:extLst>
          </p:cNvPr>
          <p:cNvGrpSpPr/>
          <p:nvPr/>
        </p:nvGrpSpPr>
        <p:grpSpPr>
          <a:xfrm>
            <a:off x="836613" y="3677647"/>
            <a:ext cx="2237864" cy="1527317"/>
            <a:chOff x="1414945" y="4389244"/>
            <a:chExt cx="3428518" cy="2462523"/>
          </a:xfrm>
        </p:grpSpPr>
        <p:pic>
          <p:nvPicPr>
            <p:cNvPr id="10" name="図 9" descr="テーブルに置かれたナイフ&#10;&#10;中程度の精度で自動的に生成された説明">
              <a:extLst>
                <a:ext uri="{FF2B5EF4-FFF2-40B4-BE49-F238E27FC236}">
                  <a16:creationId xmlns:a16="http://schemas.microsoft.com/office/drawing/2014/main" id="{B6ACE360-3310-4428-9197-22ABFC646E39}"/>
                </a:ext>
              </a:extLst>
            </p:cNvPr>
            <p:cNvPicPr>
              <a:picLocks noChangeAspect="1"/>
            </p:cNvPicPr>
            <p:nvPr/>
          </p:nvPicPr>
          <p:blipFill>
            <a:blip r:embed="rId2"/>
            <a:stretch>
              <a:fillRect/>
            </a:stretch>
          </p:blipFill>
          <p:spPr>
            <a:xfrm>
              <a:off x="1414945" y="4389244"/>
              <a:ext cx="3428518" cy="2462523"/>
            </a:xfrm>
            <a:prstGeom prst="rect">
              <a:avLst/>
            </a:prstGeom>
          </p:spPr>
        </p:pic>
        <p:sp>
          <p:nvSpPr>
            <p:cNvPr id="11" name="正方形/長方形 10">
              <a:extLst>
                <a:ext uri="{FF2B5EF4-FFF2-40B4-BE49-F238E27FC236}">
                  <a16:creationId xmlns:a16="http://schemas.microsoft.com/office/drawing/2014/main" id="{D98498CE-1568-4D4A-8592-A7093FED7B54}"/>
                </a:ext>
              </a:extLst>
            </p:cNvPr>
            <p:cNvSpPr/>
            <p:nvPr/>
          </p:nvSpPr>
          <p:spPr>
            <a:xfrm>
              <a:off x="2170176" y="5192336"/>
              <a:ext cx="871280" cy="914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図 13" descr="屋内, テーブル, 座る, 作品 が含まれている画像&#10;&#10;自動的に生成された説明">
            <a:extLst>
              <a:ext uri="{FF2B5EF4-FFF2-40B4-BE49-F238E27FC236}">
                <a16:creationId xmlns:a16="http://schemas.microsoft.com/office/drawing/2014/main" id="{ADB75414-13C7-4659-82CB-39E671031ED9}"/>
              </a:ext>
            </a:extLst>
          </p:cNvPr>
          <p:cNvPicPr>
            <a:picLocks noChangeAspect="1"/>
          </p:cNvPicPr>
          <p:nvPr/>
        </p:nvPicPr>
        <p:blipFill>
          <a:blip r:embed="rId3"/>
          <a:stretch>
            <a:fillRect/>
          </a:stretch>
        </p:blipFill>
        <p:spPr>
          <a:xfrm>
            <a:off x="3595505" y="3715161"/>
            <a:ext cx="2114596" cy="1527316"/>
          </a:xfrm>
          <a:prstGeom prst="rect">
            <a:avLst/>
          </a:prstGeom>
        </p:spPr>
      </p:pic>
      <p:sp>
        <p:nvSpPr>
          <p:cNvPr id="32" name="テキスト ボックス 31">
            <a:extLst>
              <a:ext uri="{FF2B5EF4-FFF2-40B4-BE49-F238E27FC236}">
                <a16:creationId xmlns:a16="http://schemas.microsoft.com/office/drawing/2014/main" id="{7CC9051A-57CF-4961-9124-A368E4C18009}"/>
              </a:ext>
            </a:extLst>
          </p:cNvPr>
          <p:cNvSpPr txBox="1"/>
          <p:nvPr/>
        </p:nvSpPr>
        <p:spPr>
          <a:xfrm>
            <a:off x="914070" y="4441305"/>
            <a:ext cx="415498" cy="369332"/>
          </a:xfrm>
          <a:prstGeom prst="rect">
            <a:avLst/>
          </a:prstGeom>
          <a:noFill/>
        </p:spPr>
        <p:txBody>
          <a:bodyPr wrap="none" rtlCol="0">
            <a:spAutoFit/>
          </a:bodyPr>
          <a:lstStyle/>
          <a:p>
            <a:r>
              <a:rPr lang="ja-JP" altLang="en-US" b="1" dirty="0">
                <a:solidFill>
                  <a:srgbClr val="FF0000"/>
                </a:solidFill>
              </a:rPr>
              <a:t>①</a:t>
            </a:r>
            <a:endParaRPr kumimoji="1" lang="ja-JP" altLang="en-US" b="1" dirty="0">
              <a:solidFill>
                <a:srgbClr val="FF0000"/>
              </a:solidFill>
            </a:endParaRPr>
          </a:p>
        </p:txBody>
      </p:sp>
      <p:sp>
        <p:nvSpPr>
          <p:cNvPr id="22" name="テキスト ボックス 21">
            <a:extLst>
              <a:ext uri="{FF2B5EF4-FFF2-40B4-BE49-F238E27FC236}">
                <a16:creationId xmlns:a16="http://schemas.microsoft.com/office/drawing/2014/main" id="{18F108E7-E7F9-4ACA-93DD-4308B356AA74}"/>
              </a:ext>
            </a:extLst>
          </p:cNvPr>
          <p:cNvSpPr txBox="1"/>
          <p:nvPr/>
        </p:nvSpPr>
        <p:spPr>
          <a:xfrm>
            <a:off x="744033" y="2444809"/>
            <a:ext cx="5564692" cy="1046440"/>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①雨量計と端末を接続するケーブルを外す。</a:t>
            </a:r>
            <a:endParaRPr lang="en-US" altLang="ja-JP" sz="14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赤枠のキャップ部分を回して緩め、下図のように</a:t>
            </a:r>
            <a:r>
              <a:rPr lang="ja-JP" altLang="en-US" sz="1200" u="sng" dirty="0">
                <a:latin typeface="メイリオ" panose="020B0604030504040204" pitchFamily="50" charset="-128"/>
                <a:ea typeface="メイリオ" panose="020B0604030504040204" pitchFamily="50" charset="-128"/>
              </a:rPr>
              <a:t>ケーブルを抜いて分離</a:t>
            </a:r>
            <a:r>
              <a:rPr lang="ja-JP" altLang="en-US" sz="1200" dirty="0">
                <a:latin typeface="メイリオ" panose="020B0604030504040204" pitchFamily="50" charset="-128"/>
                <a:ea typeface="メイリオ" panose="020B0604030504040204" pitchFamily="50" charset="-128"/>
              </a:rPr>
              <a:t>させ</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てください。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接続しなおす際はしっかりとキャップを締めなおして固定してください。</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0E5391D0-FC88-49E7-AA06-D4EBDF6DD5BD}"/>
              </a:ext>
            </a:extLst>
          </p:cNvPr>
          <p:cNvSpPr txBox="1"/>
          <p:nvPr/>
        </p:nvSpPr>
        <p:spPr>
          <a:xfrm>
            <a:off x="744033" y="5703061"/>
            <a:ext cx="5791126" cy="1600438"/>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②取付金具を外す</a:t>
            </a:r>
            <a:endParaRPr lang="en-US" altLang="ja-JP" sz="1400" b="1"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ケースを固定している金具の両側の丸ネジを取り外し、固定板金も外して</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ください。</a:t>
            </a:r>
            <a:endParaRPr lang="en-US" altLang="ja-JP" sz="1200" dirty="0">
              <a:latin typeface="メイリオ" panose="020B0604030504040204" pitchFamily="50" charset="-128"/>
              <a:ea typeface="メイリオ" panose="020B0604030504040204" pitchFamily="50" charset="-128"/>
            </a:endParaRPr>
          </a:p>
          <a:p>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u"/>
            </a:pPr>
            <a:r>
              <a:rPr lang="ja-JP" altLang="en-US" sz="1200" dirty="0">
                <a:latin typeface="メイリオ" panose="020B0604030504040204" pitchFamily="50" charset="-128"/>
                <a:ea typeface="メイリオ" panose="020B0604030504040204" pitchFamily="50" charset="-128"/>
              </a:rPr>
              <a:t>金具を外す際は、雨量計測機本体をしっかり持って取り外してください。</a:t>
            </a:r>
            <a:endParaRPr lang="en-US" altLang="ja-JP" sz="12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u"/>
            </a:pPr>
            <a:r>
              <a:rPr lang="ja-JP" altLang="en-US" sz="1200" dirty="0">
                <a:latin typeface="メイリオ" panose="020B0604030504040204" pitchFamily="50" charset="-128"/>
                <a:ea typeface="メイリオ" panose="020B0604030504040204" pitchFamily="50" charset="-128"/>
              </a:rPr>
              <a:t>外したネジや金具はなくさないようにご注意ください。</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　</a:t>
            </a:r>
            <a:endParaRPr lang="en-US" altLang="ja-JP" sz="1200" dirty="0">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8CCEDB9B-F7CD-4108-8364-61EB5C03ED44}"/>
              </a:ext>
            </a:extLst>
          </p:cNvPr>
          <p:cNvGrpSpPr/>
          <p:nvPr/>
        </p:nvGrpSpPr>
        <p:grpSpPr>
          <a:xfrm>
            <a:off x="843677" y="7215058"/>
            <a:ext cx="1990954" cy="1768500"/>
            <a:chOff x="3866849" y="6021007"/>
            <a:chExt cx="1731933" cy="1499032"/>
          </a:xfrm>
        </p:grpSpPr>
        <p:pic>
          <p:nvPicPr>
            <p:cNvPr id="24" name="図 23" descr="屋内, 手, 座る, 小さい が含まれている画像&#10;&#10;自動的に生成された説明">
              <a:extLst>
                <a:ext uri="{FF2B5EF4-FFF2-40B4-BE49-F238E27FC236}">
                  <a16:creationId xmlns:a16="http://schemas.microsoft.com/office/drawing/2014/main" id="{16B3AFDD-13FA-44BD-A957-02D56C657D74}"/>
                </a:ext>
              </a:extLst>
            </p:cNvPr>
            <p:cNvPicPr>
              <a:picLocks noChangeAspect="1"/>
            </p:cNvPicPr>
            <p:nvPr/>
          </p:nvPicPr>
          <p:blipFill>
            <a:blip r:embed="rId4"/>
            <a:stretch>
              <a:fillRect/>
            </a:stretch>
          </p:blipFill>
          <p:spPr>
            <a:xfrm>
              <a:off x="3866849" y="6021007"/>
              <a:ext cx="1731933" cy="1499032"/>
            </a:xfrm>
            <a:prstGeom prst="rect">
              <a:avLst/>
            </a:prstGeom>
          </p:spPr>
        </p:pic>
        <p:sp>
          <p:nvSpPr>
            <p:cNvPr id="25" name="正方形/長方形 24">
              <a:extLst>
                <a:ext uri="{FF2B5EF4-FFF2-40B4-BE49-F238E27FC236}">
                  <a16:creationId xmlns:a16="http://schemas.microsoft.com/office/drawing/2014/main" id="{1A10920B-A51E-4573-825A-35901D3C725F}"/>
                </a:ext>
              </a:extLst>
            </p:cNvPr>
            <p:cNvSpPr/>
            <p:nvPr/>
          </p:nvSpPr>
          <p:spPr>
            <a:xfrm>
              <a:off x="4393556" y="6667338"/>
              <a:ext cx="420942" cy="47699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テキスト ボックス 25">
            <a:extLst>
              <a:ext uri="{FF2B5EF4-FFF2-40B4-BE49-F238E27FC236}">
                <a16:creationId xmlns:a16="http://schemas.microsoft.com/office/drawing/2014/main" id="{8D8080E0-55EC-4C00-920A-7E8FEC581761}"/>
              </a:ext>
            </a:extLst>
          </p:cNvPr>
          <p:cNvSpPr txBox="1"/>
          <p:nvPr/>
        </p:nvSpPr>
        <p:spPr>
          <a:xfrm>
            <a:off x="1022763" y="8258944"/>
            <a:ext cx="415498" cy="369332"/>
          </a:xfrm>
          <a:prstGeom prst="rect">
            <a:avLst/>
          </a:prstGeom>
          <a:noFill/>
        </p:spPr>
        <p:txBody>
          <a:bodyPr wrap="none" rtlCol="0">
            <a:spAutoFit/>
          </a:bodyPr>
          <a:lstStyle/>
          <a:p>
            <a:r>
              <a:rPr kumimoji="1" lang="ja-JP" altLang="en-US" b="1" dirty="0">
                <a:solidFill>
                  <a:srgbClr val="FF0000"/>
                </a:solidFill>
              </a:rPr>
              <a:t>②</a:t>
            </a:r>
          </a:p>
        </p:txBody>
      </p:sp>
      <p:sp>
        <p:nvSpPr>
          <p:cNvPr id="27" name="テキスト ボックス 26">
            <a:extLst>
              <a:ext uri="{FF2B5EF4-FFF2-40B4-BE49-F238E27FC236}">
                <a16:creationId xmlns:a16="http://schemas.microsoft.com/office/drawing/2014/main" id="{C2D7338D-394D-4B83-96CC-B0D8232CDAB0}"/>
              </a:ext>
            </a:extLst>
          </p:cNvPr>
          <p:cNvSpPr txBox="1"/>
          <p:nvPr/>
        </p:nvSpPr>
        <p:spPr>
          <a:xfrm>
            <a:off x="2938820" y="8099308"/>
            <a:ext cx="3548051" cy="276999"/>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反対側も同様の手順で取付金具を外してください。</a:t>
            </a:r>
            <a:endParaRPr lang="en-US" altLang="ja-JP" sz="12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0C96F2E8-931A-4277-942C-222ADCDBE70A}"/>
              </a:ext>
            </a:extLst>
          </p:cNvPr>
          <p:cNvSpPr txBox="1"/>
          <p:nvPr/>
        </p:nvSpPr>
        <p:spPr>
          <a:xfrm>
            <a:off x="534843" y="1370876"/>
            <a:ext cx="3388858" cy="338554"/>
          </a:xfrm>
          <a:prstGeom prst="rect">
            <a:avLst/>
          </a:prstGeom>
          <a:noFill/>
        </p:spPr>
        <p:txBody>
          <a:bodyPr wrap="square">
            <a:spAutoFit/>
          </a:bodyPr>
          <a:lstStyle/>
          <a:p>
            <a:r>
              <a:rPr lang="en-US" altLang="ja-JP" sz="1600" b="1" dirty="0">
                <a:latin typeface="メイリオ" panose="020B0604030504040204" pitchFamily="50" charset="-128"/>
                <a:ea typeface="メイリオ" panose="020B0604030504040204" pitchFamily="50" charset="-128"/>
              </a:rPr>
              <a:t>2.</a:t>
            </a:r>
            <a:r>
              <a:rPr lang="ja-JP" altLang="en-US" sz="1600" b="1" dirty="0">
                <a:latin typeface="メイリオ" panose="020B0604030504040204" pitchFamily="50" charset="-128"/>
                <a:ea typeface="メイリオ" panose="020B0604030504040204" pitchFamily="50" charset="-128"/>
              </a:rPr>
              <a:t>データ</a:t>
            </a:r>
            <a:r>
              <a:rPr lang="en-US" altLang="ja-JP" sz="1600" b="1" dirty="0">
                <a:latin typeface="メイリオ" panose="020B0604030504040204" pitchFamily="50" charset="-128"/>
                <a:ea typeface="メイリオ" panose="020B0604030504040204" pitchFamily="50" charset="-128"/>
              </a:rPr>
              <a:t>SIM</a:t>
            </a:r>
            <a:r>
              <a:rPr lang="ja-JP" altLang="en-US" sz="1600" b="1" dirty="0">
                <a:latin typeface="メイリオ" panose="020B0604030504040204" pitchFamily="50" charset="-128"/>
                <a:ea typeface="メイリオ" panose="020B0604030504040204" pitchFamily="50" charset="-128"/>
              </a:rPr>
              <a:t>の挿入</a:t>
            </a:r>
            <a:endParaRPr lang="en-US" altLang="ja-JP" sz="1600" b="1" dirty="0">
              <a:latin typeface="メイリオ" panose="020B0604030504040204" pitchFamily="50" charset="-128"/>
              <a:ea typeface="メイリオ" panose="020B0604030504040204" pitchFamily="50" charset="-128"/>
            </a:endParaRPr>
          </a:p>
        </p:txBody>
      </p:sp>
      <p:sp>
        <p:nvSpPr>
          <p:cNvPr id="5" name="矢印: 左右 4">
            <a:extLst>
              <a:ext uri="{FF2B5EF4-FFF2-40B4-BE49-F238E27FC236}">
                <a16:creationId xmlns:a16="http://schemas.microsoft.com/office/drawing/2014/main" id="{61681A6D-8E59-4C47-A436-A0D43AD71B83}"/>
              </a:ext>
            </a:extLst>
          </p:cNvPr>
          <p:cNvSpPr/>
          <p:nvPr/>
        </p:nvSpPr>
        <p:spPr>
          <a:xfrm rot="20689831">
            <a:off x="4086224" y="5174238"/>
            <a:ext cx="653106" cy="283905"/>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3F7935C4-9A3B-47E4-B294-9FCAB7FEDA61}"/>
              </a:ext>
            </a:extLst>
          </p:cNvPr>
          <p:cNvSpPr/>
          <p:nvPr/>
        </p:nvSpPr>
        <p:spPr>
          <a:xfrm>
            <a:off x="2708275" y="1373405"/>
            <a:ext cx="3614463" cy="48638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200" b="1" dirty="0">
                <a:solidFill>
                  <a:srgbClr val="FF0000"/>
                </a:solidFill>
              </a:rPr>
              <a:t>注意</a:t>
            </a:r>
            <a:r>
              <a:rPr lang="en-US" altLang="ja-JP" sz="1200" b="1" dirty="0">
                <a:solidFill>
                  <a:srgbClr val="FF0000"/>
                </a:solidFill>
              </a:rPr>
              <a:t>!!!</a:t>
            </a:r>
            <a:endParaRPr kumimoji="1" lang="en-US" altLang="ja-JP" sz="1200" b="1" dirty="0">
              <a:solidFill>
                <a:srgbClr val="FF0000"/>
              </a:solidFill>
            </a:endParaRPr>
          </a:p>
          <a:p>
            <a:r>
              <a:rPr lang="ja-JP" altLang="en-US" sz="1200" b="1" dirty="0">
                <a:solidFill>
                  <a:srgbClr val="FFFF00"/>
                </a:solidFill>
              </a:rPr>
              <a:t>必ず電源が入っていない状態で作業してください。</a:t>
            </a:r>
            <a:endParaRPr kumimoji="1" lang="ja-JP" altLang="en-US" sz="1200" b="1" dirty="0">
              <a:solidFill>
                <a:srgbClr val="FFFF00"/>
              </a:solidFill>
            </a:endParaRPr>
          </a:p>
        </p:txBody>
      </p:sp>
    </p:spTree>
    <p:extLst>
      <p:ext uri="{BB962C8B-B14F-4D97-AF65-F5344CB8AC3E}">
        <p14:creationId xmlns:p14="http://schemas.microsoft.com/office/powerpoint/2010/main" val="314465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B56255F-1311-4972-AB81-66220D4B697E}"/>
              </a:ext>
            </a:extLst>
          </p:cNvPr>
          <p:cNvGrpSpPr/>
          <p:nvPr/>
        </p:nvGrpSpPr>
        <p:grpSpPr>
          <a:xfrm>
            <a:off x="3209636" y="2386776"/>
            <a:ext cx="2605451" cy="2010056"/>
            <a:chOff x="3209636" y="2386776"/>
            <a:chExt cx="2605451" cy="2010056"/>
          </a:xfrm>
        </p:grpSpPr>
        <p:pic>
          <p:nvPicPr>
            <p:cNvPr id="7" name="図 6" descr="屋内, 座る, テーブル, 小さい が含まれている画像&#10;&#10;自動的に生成された説明">
              <a:extLst>
                <a:ext uri="{FF2B5EF4-FFF2-40B4-BE49-F238E27FC236}">
                  <a16:creationId xmlns:a16="http://schemas.microsoft.com/office/drawing/2014/main" id="{D029A4AD-7ED6-4065-AB85-DA4AB78D54BF}"/>
                </a:ext>
              </a:extLst>
            </p:cNvPr>
            <p:cNvPicPr>
              <a:picLocks noChangeAspect="1"/>
            </p:cNvPicPr>
            <p:nvPr/>
          </p:nvPicPr>
          <p:blipFill>
            <a:blip r:embed="rId2"/>
            <a:stretch>
              <a:fillRect/>
            </a:stretch>
          </p:blipFill>
          <p:spPr>
            <a:xfrm rot="10800000">
              <a:off x="3209636" y="2386776"/>
              <a:ext cx="2605451" cy="2010056"/>
            </a:xfrm>
            <a:prstGeom prst="rect">
              <a:avLst/>
            </a:prstGeom>
          </p:spPr>
        </p:pic>
        <p:sp>
          <p:nvSpPr>
            <p:cNvPr id="3" name="正方形/長方形 2">
              <a:extLst>
                <a:ext uri="{FF2B5EF4-FFF2-40B4-BE49-F238E27FC236}">
                  <a16:creationId xmlns:a16="http://schemas.microsoft.com/office/drawing/2014/main" id="{673E64C9-8E4B-4AB0-B202-B769EE697927}"/>
                </a:ext>
              </a:extLst>
            </p:cNvPr>
            <p:cNvSpPr/>
            <p:nvPr/>
          </p:nvSpPr>
          <p:spPr>
            <a:xfrm>
              <a:off x="4645398" y="3423595"/>
              <a:ext cx="605212" cy="2170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pic>
        <p:nvPicPr>
          <p:cNvPr id="5" name="図 4" descr="カウンターに置かれたナイフ&#10;&#10;中程度の精度で自動的に生成された説明">
            <a:extLst>
              <a:ext uri="{FF2B5EF4-FFF2-40B4-BE49-F238E27FC236}">
                <a16:creationId xmlns:a16="http://schemas.microsoft.com/office/drawing/2014/main" id="{3C49A661-9974-416A-8DDC-4BDC75B207D0}"/>
              </a:ext>
            </a:extLst>
          </p:cNvPr>
          <p:cNvPicPr>
            <a:picLocks noChangeAspect="1"/>
          </p:cNvPicPr>
          <p:nvPr/>
        </p:nvPicPr>
        <p:blipFill>
          <a:blip r:embed="rId3"/>
          <a:stretch>
            <a:fillRect/>
          </a:stretch>
        </p:blipFill>
        <p:spPr>
          <a:xfrm>
            <a:off x="804778" y="4587919"/>
            <a:ext cx="2420590" cy="2097845"/>
          </a:xfrm>
          <a:prstGeom prst="rect">
            <a:avLst/>
          </a:prstGeom>
        </p:spPr>
      </p:pic>
      <p:sp>
        <p:nvSpPr>
          <p:cNvPr id="2" name="角丸四角形 1">
            <a:extLst>
              <a:ext uri="{FF2B5EF4-FFF2-40B4-BE49-F238E27FC236}">
                <a16:creationId xmlns:a16="http://schemas.microsoft.com/office/drawing/2014/main" id="{46E6FA20-3A80-7746-B185-D2A8B5C1AEED}"/>
              </a:ext>
            </a:extLst>
          </p:cNvPr>
          <p:cNvSpPr/>
          <p:nvPr/>
        </p:nvSpPr>
        <p:spPr>
          <a:xfrm>
            <a:off x="491246" y="423735"/>
            <a:ext cx="5875507" cy="564205"/>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2000" dirty="0">
                <a:solidFill>
                  <a:schemeClr val="bg1"/>
                </a:solidFill>
                <a:latin typeface="メイリオ" panose="020B0604030504040204" pitchFamily="50" charset="-128"/>
                <a:ea typeface="メイリオ" panose="020B0604030504040204" pitchFamily="50" charset="-128"/>
              </a:rPr>
              <a:t>LTE</a:t>
            </a:r>
            <a:r>
              <a:rPr lang="ja-JP" altLang="en-US" sz="2000" dirty="0">
                <a:solidFill>
                  <a:schemeClr val="bg1"/>
                </a:solidFill>
                <a:latin typeface="メイリオ" panose="020B0604030504040204" pitchFamily="50" charset="-128"/>
                <a:ea typeface="メイリオ" panose="020B0604030504040204" pitchFamily="50" charset="-128"/>
              </a:rPr>
              <a:t>版の準備 </a:t>
            </a:r>
            <a:r>
              <a:rPr lang="en-US" altLang="ja-JP" sz="2000" dirty="0">
                <a:solidFill>
                  <a:schemeClr val="bg1"/>
                </a:solidFill>
                <a:latin typeface="メイリオ" panose="020B0604030504040204" pitchFamily="50" charset="-128"/>
                <a:ea typeface="メイリオ" panose="020B0604030504040204" pitchFamily="50" charset="-128"/>
              </a:rPr>
              <a:t>-3</a:t>
            </a:r>
          </a:p>
        </p:txBody>
      </p:sp>
      <p:sp>
        <p:nvSpPr>
          <p:cNvPr id="8" name="スライド番号プレースホルダー 7">
            <a:extLst>
              <a:ext uri="{FF2B5EF4-FFF2-40B4-BE49-F238E27FC236}">
                <a16:creationId xmlns:a16="http://schemas.microsoft.com/office/drawing/2014/main" id="{69AE5907-D325-4F14-8695-290C0BD093A9}"/>
              </a:ext>
            </a:extLst>
          </p:cNvPr>
          <p:cNvSpPr>
            <a:spLocks noGrp="1"/>
          </p:cNvSpPr>
          <p:nvPr>
            <p:ph type="sldNum" sz="quarter" idx="12"/>
          </p:nvPr>
        </p:nvSpPr>
        <p:spPr/>
        <p:txBody>
          <a:bodyPr/>
          <a:lstStyle/>
          <a:p>
            <a:fld id="{9DE922E8-CF14-294C-857A-00CAF9992402}" type="slidenum">
              <a:rPr kumimoji="1" lang="ja-JP" altLang="en-US" smtClean="0"/>
              <a:t>9</a:t>
            </a:fld>
            <a:endParaRPr kumimoji="1" lang="ja-JP" altLang="en-US"/>
          </a:p>
        </p:txBody>
      </p:sp>
      <p:sp>
        <p:nvSpPr>
          <p:cNvPr id="16" name="テキスト ボックス 15">
            <a:extLst>
              <a:ext uri="{FF2B5EF4-FFF2-40B4-BE49-F238E27FC236}">
                <a16:creationId xmlns:a16="http://schemas.microsoft.com/office/drawing/2014/main" id="{D3DC25A1-04A6-4991-90AF-756E64D4E54D}"/>
              </a:ext>
            </a:extLst>
          </p:cNvPr>
          <p:cNvSpPr txBox="1"/>
          <p:nvPr/>
        </p:nvSpPr>
        <p:spPr>
          <a:xfrm>
            <a:off x="745464" y="1373592"/>
            <a:ext cx="5563262" cy="923330"/>
          </a:xfrm>
          <a:prstGeom prst="rect">
            <a:avLst/>
          </a:prstGeom>
          <a:noFill/>
        </p:spPr>
        <p:txBody>
          <a:bodyPr wrap="square">
            <a:spAutoFit/>
          </a:bodyPr>
          <a:lstStyle/>
          <a:p>
            <a:r>
              <a:rPr lang="ja-JP" altLang="en-US" sz="1400" b="1" dirty="0">
                <a:latin typeface="メイリオ" panose="020B0604030504040204" pitchFamily="50" charset="-128"/>
                <a:ea typeface="メイリオ" panose="020B0604030504040204" pitchFamily="50" charset="-128"/>
              </a:rPr>
              <a:t>③ケースカバーを外す</a:t>
            </a:r>
            <a:br>
              <a:rPr lang="en-US" altLang="ja-JP" sz="1400" b="1" dirty="0">
                <a:latin typeface="メイリオ" panose="020B0604030504040204" pitchFamily="50" charset="-128"/>
                <a:ea typeface="メイリオ" panose="020B0604030504040204" pitchFamily="50" charset="-128"/>
              </a:rPr>
            </a:br>
            <a:br>
              <a:rPr lang="en-US" altLang="ja-JP" sz="1400" b="1" dirty="0">
                <a:latin typeface="メイリオ" panose="020B0604030504040204" pitchFamily="50" charset="-128"/>
                <a:ea typeface="メイリオ" panose="020B0604030504040204" pitchFamily="50" charset="-128"/>
              </a:rPr>
            </a:br>
            <a:r>
              <a:rPr lang="ja-JP" altLang="en-US" sz="1400" b="1"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プラスドライバーで下図の「</a:t>
            </a:r>
            <a:r>
              <a:rPr lang="en-US" altLang="ja-JP" sz="1200" b="1" dirty="0">
                <a:latin typeface="メイリオ" panose="020B0604030504040204" pitchFamily="50" charset="-128"/>
                <a:ea typeface="メイリオ" panose="020B0604030504040204" pitchFamily="50" charset="-128"/>
              </a:rPr>
              <a:t>SIM</a:t>
            </a:r>
            <a:r>
              <a:rPr lang="ja-JP" altLang="en-US" sz="1200" b="1" dirty="0">
                <a:latin typeface="メイリオ" panose="020B0604030504040204" pitchFamily="50" charset="-128"/>
                <a:ea typeface="メイリオ" panose="020B0604030504040204" pitchFamily="50" charset="-128"/>
              </a:rPr>
              <a:t>挿込側</a:t>
            </a:r>
            <a:r>
              <a:rPr lang="ja-JP" altLang="en-US" sz="1200" dirty="0">
                <a:latin typeface="メイリオ" panose="020B0604030504040204" pitchFamily="50" charset="-128"/>
                <a:ea typeface="メイリオ" panose="020B0604030504040204" pitchFamily="50" charset="-128"/>
              </a:rPr>
              <a:t>」のケースカバーの黒色の</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　ネジを２つ取り外し、ケースカバーを外してください。</a:t>
            </a:r>
            <a:endParaRPr lang="en-US" altLang="ja-JP" sz="1200" dirty="0">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672ECD60-2737-4B90-AEFD-80ECA3959F13}"/>
              </a:ext>
            </a:extLst>
          </p:cNvPr>
          <p:cNvSpPr/>
          <p:nvPr/>
        </p:nvSpPr>
        <p:spPr>
          <a:xfrm>
            <a:off x="4017505" y="2878324"/>
            <a:ext cx="540785" cy="125236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089E3E7F-162C-4FE6-BB24-50BA50E399CE}"/>
              </a:ext>
            </a:extLst>
          </p:cNvPr>
          <p:cNvSpPr/>
          <p:nvPr/>
        </p:nvSpPr>
        <p:spPr>
          <a:xfrm>
            <a:off x="5291328" y="2926620"/>
            <a:ext cx="483041" cy="1252363"/>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31956685-1CA0-4122-A9A8-8EB4E4D28E4E}"/>
              </a:ext>
            </a:extLst>
          </p:cNvPr>
          <p:cNvSpPr/>
          <p:nvPr/>
        </p:nvSpPr>
        <p:spPr>
          <a:xfrm>
            <a:off x="733895" y="3423850"/>
            <a:ext cx="3164837" cy="8771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400" b="1" dirty="0">
                <a:solidFill>
                  <a:srgbClr val="FF0000"/>
                </a:solidFill>
              </a:rPr>
              <a:t>注意</a:t>
            </a:r>
            <a:r>
              <a:rPr lang="en-US" altLang="ja-JP" sz="1400" b="1" dirty="0">
                <a:solidFill>
                  <a:srgbClr val="FF0000"/>
                </a:solidFill>
              </a:rPr>
              <a:t>!!!</a:t>
            </a:r>
            <a:endParaRPr kumimoji="1" lang="en-US" altLang="ja-JP" sz="1400" b="1" dirty="0">
              <a:solidFill>
                <a:srgbClr val="FF0000"/>
              </a:solidFill>
            </a:endParaRPr>
          </a:p>
          <a:p>
            <a:r>
              <a:rPr lang="ja-JP" altLang="en-US" sz="1400" b="1" dirty="0">
                <a:solidFill>
                  <a:srgbClr val="FF0000"/>
                </a:solidFill>
              </a:rPr>
              <a:t>赤</a:t>
            </a:r>
            <a:r>
              <a:rPr kumimoji="1" lang="ja-JP" altLang="en-US" sz="1400" b="1" dirty="0">
                <a:solidFill>
                  <a:srgbClr val="FF0000"/>
                </a:solidFill>
              </a:rPr>
              <a:t>線</a:t>
            </a:r>
            <a:r>
              <a:rPr kumimoji="1" lang="ja-JP" altLang="en-US" sz="1400" b="1">
                <a:solidFill>
                  <a:srgbClr val="FF0000"/>
                </a:solidFill>
              </a:rPr>
              <a:t>の画像左側</a:t>
            </a:r>
            <a:r>
              <a:rPr kumimoji="1" lang="ja-JP" altLang="en-US" sz="1400" b="1" dirty="0">
                <a:solidFill>
                  <a:srgbClr val="FF0000"/>
                </a:solidFill>
              </a:rPr>
              <a:t>のケースカバーは</a:t>
            </a:r>
            <a:endParaRPr kumimoji="1" lang="en-US" altLang="ja-JP" sz="1400" b="1" dirty="0">
              <a:solidFill>
                <a:srgbClr val="FF0000"/>
              </a:solidFill>
            </a:endParaRPr>
          </a:p>
          <a:p>
            <a:r>
              <a:rPr kumimoji="1" lang="ja-JP" altLang="en-US" sz="1400" b="1" dirty="0">
                <a:solidFill>
                  <a:srgbClr val="FF0000"/>
                </a:solidFill>
              </a:rPr>
              <a:t>絶対に開けないようにしてください。</a:t>
            </a:r>
          </a:p>
        </p:txBody>
      </p:sp>
      <p:pic>
        <p:nvPicPr>
          <p:cNvPr id="32" name="グラフィックス 31" descr="右向き指示マーク 単色塗りつぶし">
            <a:extLst>
              <a:ext uri="{FF2B5EF4-FFF2-40B4-BE49-F238E27FC236}">
                <a16:creationId xmlns:a16="http://schemas.microsoft.com/office/drawing/2014/main" id="{F93C3252-5425-48CE-A89C-992B271AA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7124" y="3315682"/>
            <a:ext cx="540785" cy="545271"/>
          </a:xfrm>
          <a:prstGeom prst="rect">
            <a:avLst/>
          </a:prstGeom>
        </p:spPr>
      </p:pic>
      <p:sp>
        <p:nvSpPr>
          <p:cNvPr id="36" name="正方形/長方形 35">
            <a:extLst>
              <a:ext uri="{FF2B5EF4-FFF2-40B4-BE49-F238E27FC236}">
                <a16:creationId xmlns:a16="http://schemas.microsoft.com/office/drawing/2014/main" id="{7EF41900-4628-4A7A-9C89-FDA7DD1FEEA4}"/>
              </a:ext>
            </a:extLst>
          </p:cNvPr>
          <p:cNvSpPr/>
          <p:nvPr/>
        </p:nvSpPr>
        <p:spPr>
          <a:xfrm>
            <a:off x="2061624" y="5338167"/>
            <a:ext cx="1016422" cy="1074825"/>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屋内, 人, テーブル, 食品 が含まれている画像&#10;&#10;自動的に生成された説明">
            <a:extLst>
              <a:ext uri="{FF2B5EF4-FFF2-40B4-BE49-F238E27FC236}">
                <a16:creationId xmlns:a16="http://schemas.microsoft.com/office/drawing/2014/main" id="{C25FA256-8751-4A05-98A1-F02AC7DB9CA3}"/>
              </a:ext>
            </a:extLst>
          </p:cNvPr>
          <p:cNvPicPr>
            <a:picLocks noChangeAspect="1"/>
          </p:cNvPicPr>
          <p:nvPr/>
        </p:nvPicPr>
        <p:blipFill>
          <a:blip r:embed="rId6"/>
          <a:stretch>
            <a:fillRect/>
          </a:stretch>
        </p:blipFill>
        <p:spPr>
          <a:xfrm>
            <a:off x="3632633" y="4596843"/>
            <a:ext cx="2182454" cy="2156864"/>
          </a:xfrm>
          <a:prstGeom prst="rect">
            <a:avLst/>
          </a:prstGeom>
        </p:spPr>
      </p:pic>
      <p:sp>
        <p:nvSpPr>
          <p:cNvPr id="42" name="テキスト ボックス 41">
            <a:extLst>
              <a:ext uri="{FF2B5EF4-FFF2-40B4-BE49-F238E27FC236}">
                <a16:creationId xmlns:a16="http://schemas.microsoft.com/office/drawing/2014/main" id="{31FBE241-9183-4203-802C-0337971C3B3E}"/>
              </a:ext>
            </a:extLst>
          </p:cNvPr>
          <p:cNvSpPr txBox="1"/>
          <p:nvPr/>
        </p:nvSpPr>
        <p:spPr>
          <a:xfrm>
            <a:off x="980596" y="7049509"/>
            <a:ext cx="5677455" cy="461665"/>
          </a:xfrm>
          <a:prstGeom prst="rect">
            <a:avLst/>
          </a:prstGeom>
          <a:noFill/>
        </p:spPr>
        <p:txBody>
          <a:bodyPr wrap="square">
            <a:spAutoFit/>
          </a:bodyPr>
          <a:lstStyle/>
          <a:p>
            <a:r>
              <a:rPr lang="ja-JP" altLang="en-US" sz="1200" dirty="0">
                <a:latin typeface="メイリオ" panose="020B0604030504040204" pitchFamily="50" charset="-128"/>
                <a:ea typeface="メイリオ" panose="020B0604030504040204" pitchFamily="50" charset="-128"/>
              </a:rPr>
              <a:t>ネジを</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本外してケースカバーを外して</a:t>
            </a:r>
            <a:r>
              <a:rPr lang="en-US" altLang="ja-JP" sz="1200" b="1" dirty="0">
                <a:latin typeface="メイリオ" panose="020B0604030504040204" pitchFamily="50" charset="-128"/>
                <a:ea typeface="メイリオ" panose="020B0604030504040204" pitchFamily="50" charset="-128"/>
              </a:rPr>
              <a:t>SIM</a:t>
            </a:r>
            <a:r>
              <a:rPr lang="ja-JP" altLang="en-US" sz="1200" b="1" dirty="0">
                <a:latin typeface="メイリオ" panose="020B0604030504040204" pitchFamily="50" charset="-128"/>
                <a:ea typeface="メイリオ" panose="020B0604030504040204" pitchFamily="50" charset="-128"/>
              </a:rPr>
              <a:t>の挿込口</a:t>
            </a:r>
            <a:r>
              <a:rPr lang="ja-JP" altLang="en-US" sz="1200" dirty="0">
                <a:latin typeface="メイリオ" panose="020B0604030504040204" pitchFamily="50" charset="-128"/>
                <a:ea typeface="メイリオ" panose="020B0604030504040204" pitchFamily="50" charset="-128"/>
              </a:rPr>
              <a:t>があります。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次のページの手順に沿って、</a:t>
            </a:r>
            <a:r>
              <a:rPr lang="en-US" altLang="ja-JP" sz="1200" dirty="0">
                <a:latin typeface="メイリオ" panose="020B0604030504040204" pitchFamily="50" charset="-128"/>
                <a:ea typeface="メイリオ" panose="020B0604030504040204" pitchFamily="50" charset="-128"/>
              </a:rPr>
              <a:t>SIM</a:t>
            </a:r>
            <a:r>
              <a:rPr lang="ja-JP" altLang="en-US" sz="1200" dirty="0">
                <a:latin typeface="メイリオ" panose="020B0604030504040204" pitchFamily="50" charset="-128"/>
                <a:ea typeface="メイリオ" panose="020B0604030504040204" pitchFamily="50" charset="-128"/>
              </a:rPr>
              <a:t>の挿入を行ってください。</a:t>
            </a:r>
            <a:endParaRPr lang="en-US" altLang="ja-JP" sz="1200" dirty="0">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2CD831F6-72CD-4E6D-A4BD-32F906DCB483}"/>
              </a:ext>
            </a:extLst>
          </p:cNvPr>
          <p:cNvSpPr txBox="1"/>
          <p:nvPr/>
        </p:nvSpPr>
        <p:spPr>
          <a:xfrm>
            <a:off x="2662548" y="2324895"/>
            <a:ext cx="415498" cy="369332"/>
          </a:xfrm>
          <a:prstGeom prst="rect">
            <a:avLst/>
          </a:prstGeom>
          <a:noFill/>
        </p:spPr>
        <p:txBody>
          <a:bodyPr wrap="none" rtlCol="0">
            <a:spAutoFit/>
          </a:bodyPr>
          <a:lstStyle/>
          <a:p>
            <a:r>
              <a:rPr kumimoji="1" lang="ja-JP" altLang="en-US" b="1" dirty="0">
                <a:solidFill>
                  <a:srgbClr val="FF0000"/>
                </a:solidFill>
              </a:rPr>
              <a:t>③</a:t>
            </a:r>
          </a:p>
        </p:txBody>
      </p:sp>
      <p:sp>
        <p:nvSpPr>
          <p:cNvPr id="19" name="四角形: 角を丸くする 18">
            <a:extLst>
              <a:ext uri="{FF2B5EF4-FFF2-40B4-BE49-F238E27FC236}">
                <a16:creationId xmlns:a16="http://schemas.microsoft.com/office/drawing/2014/main" id="{0540BABC-C6E6-4EE8-A26B-C77986DA47C2}"/>
              </a:ext>
            </a:extLst>
          </p:cNvPr>
          <p:cNvSpPr/>
          <p:nvPr/>
        </p:nvSpPr>
        <p:spPr>
          <a:xfrm>
            <a:off x="852897" y="7893348"/>
            <a:ext cx="4981768" cy="12236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1400" b="1" dirty="0">
                <a:solidFill>
                  <a:srgbClr val="FF0000"/>
                </a:solidFill>
              </a:rPr>
              <a:t>注意</a:t>
            </a:r>
            <a:r>
              <a:rPr lang="en-US" altLang="ja-JP" sz="1400" b="1" dirty="0">
                <a:solidFill>
                  <a:srgbClr val="FF0000"/>
                </a:solidFill>
              </a:rPr>
              <a:t>!!!</a:t>
            </a:r>
            <a:endParaRPr kumimoji="1" lang="en-US" altLang="ja-JP" sz="1400" b="1" dirty="0">
              <a:solidFill>
                <a:srgbClr val="FF0000"/>
              </a:solidFill>
            </a:endParaRPr>
          </a:p>
          <a:p>
            <a:r>
              <a:rPr lang="ja-JP" altLang="en-US" sz="1400" b="1" dirty="0">
                <a:solidFill>
                  <a:schemeClr val="bg1"/>
                </a:solidFill>
              </a:rPr>
              <a:t>ケースカバーを空けると中身の基板が確認できますが、</a:t>
            </a:r>
            <a:endParaRPr lang="en-US" altLang="ja-JP" sz="1400" b="1" dirty="0">
              <a:solidFill>
                <a:schemeClr val="bg1"/>
              </a:solidFill>
            </a:endParaRPr>
          </a:p>
          <a:p>
            <a:r>
              <a:rPr kumimoji="1" lang="ja-JP" altLang="en-US" sz="1400" b="1" dirty="0">
                <a:solidFill>
                  <a:schemeClr val="bg1"/>
                </a:solidFill>
              </a:rPr>
              <a:t>スペース調整のため固定をしていないため、</a:t>
            </a:r>
            <a:r>
              <a:rPr kumimoji="1" lang="ja-JP" altLang="en-US" sz="1400" b="1" dirty="0">
                <a:solidFill>
                  <a:srgbClr val="FF0000"/>
                </a:solidFill>
              </a:rPr>
              <a:t>無理に引っ張ったりしないでください、またアンテナ線に引っかからないように</a:t>
            </a:r>
            <a:r>
              <a:rPr kumimoji="1" lang="en-US" altLang="ja-JP" sz="1400" b="1" dirty="0">
                <a:solidFill>
                  <a:srgbClr val="FF0000"/>
                </a:solidFill>
              </a:rPr>
              <a:t>SIM</a:t>
            </a:r>
            <a:r>
              <a:rPr kumimoji="1" lang="ja-JP" altLang="en-US" sz="1400" b="1" dirty="0">
                <a:solidFill>
                  <a:srgbClr val="FF0000"/>
                </a:solidFill>
              </a:rPr>
              <a:t>を挿入してください。</a:t>
            </a:r>
          </a:p>
        </p:txBody>
      </p:sp>
    </p:spTree>
    <p:extLst>
      <p:ext uri="{BB962C8B-B14F-4D97-AF65-F5344CB8AC3E}">
        <p14:creationId xmlns:p14="http://schemas.microsoft.com/office/powerpoint/2010/main" val="391028346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17133</TotalTime>
  <Words>3903</Words>
  <Application>Microsoft Office PowerPoint</Application>
  <PresentationFormat>A4 210 x 297 mm</PresentationFormat>
  <Paragraphs>502</Paragraphs>
  <Slides>28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28</vt:i4>
      </vt:variant>
    </vt:vector>
  </HeadingPairs>
  <TitlesOfParts>
    <vt:vector size="36" baseType="lpstr">
      <vt:lpstr>Hiragino Sans</vt:lpstr>
      <vt:lpstr>メイリオ</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Yukino shibata</dc:creator>
  <cp:lastModifiedBy>佐々木一行</cp:lastModifiedBy>
  <cp:revision>588</cp:revision>
  <cp:lastPrinted>2021-11-15T04:14:53Z</cp:lastPrinted>
  <dcterms:created xsi:type="dcterms:W3CDTF">2021-08-06T03:06:14Z</dcterms:created>
  <dcterms:modified xsi:type="dcterms:W3CDTF">2021-11-15T04:14:54Z</dcterms:modified>
</cp:coreProperties>
</file>